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83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82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iY/Nh2NR3uQ3MF+Jx0ZMyuc0ou8Q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02F6752-F890-B1BD-922D-DA016B5E06EB}" name="Moshe Sulamy" initials="MS" userId="S::moshesu@mta.ac.il::efdd22ad-b142-4860-a951-f2a3f5dd8e8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C63E50-8525-4AB6-935C-D20956FD9A15}">
  <a:tblStyle styleId="{C9C63E50-8525-4AB6-935C-D20956FD9A15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BF1E8"/>
          </a:solidFill>
        </a:fill>
      </a:tcStyle>
    </a:wholeTbl>
    <a:band1H>
      <a:tcTxStyle/>
      <a:tcStyle>
        <a:tcBdr/>
        <a:fill>
          <a:solidFill>
            <a:srgbClr val="D4E2CE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4E2CE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6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6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94660"/>
  </p:normalViewPr>
  <p:slideViewPr>
    <p:cSldViewPr snapToGrid="0">
      <p:cViewPr varScale="1">
        <p:scale>
          <a:sx n="76" d="100"/>
          <a:sy n="76" d="100"/>
        </p:scale>
        <p:origin x="91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customschemas.google.com/relationships/presentationmetadata" Target="metadata"/><Relationship Id="rId37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913B96-0348-4B20-BD07-256EEC6F6087}" type="doc">
      <dgm:prSet loTypeId="urn:microsoft.com/office/officeart/2005/8/layout/StepDownProcess" loCatId="process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LID4096"/>
        </a:p>
      </dgm:t>
    </dgm:pt>
    <dgm:pt modelId="{A7D6B470-2FA6-45F7-B231-94FCC5D5AD1F}">
      <dgm:prSet phldrT="[טקסט]"/>
      <dgm:spPr/>
      <dgm:t>
        <a:bodyPr/>
        <a:lstStyle/>
        <a:p>
          <a:r>
            <a:rPr lang="en-US" dirty="0"/>
            <a:t> </a:t>
          </a:r>
          <a:endParaRPr lang="LID4096" dirty="0"/>
        </a:p>
      </dgm:t>
    </dgm:pt>
    <dgm:pt modelId="{4A6F5979-8A40-459A-A244-9D132E816D4F}" type="parTrans" cxnId="{55375F09-2F3D-4884-8FC6-620EA3E4B18C}">
      <dgm:prSet/>
      <dgm:spPr/>
      <dgm:t>
        <a:bodyPr/>
        <a:lstStyle/>
        <a:p>
          <a:endParaRPr lang="LID4096"/>
        </a:p>
      </dgm:t>
    </dgm:pt>
    <dgm:pt modelId="{AA25E20D-3CED-45DF-A71A-501E2658C1F8}" type="sibTrans" cxnId="{55375F09-2F3D-4884-8FC6-620EA3E4B18C}">
      <dgm:prSet/>
      <dgm:spPr/>
      <dgm:t>
        <a:bodyPr/>
        <a:lstStyle/>
        <a:p>
          <a:endParaRPr lang="LID4096"/>
        </a:p>
      </dgm:t>
    </dgm:pt>
    <dgm:pt modelId="{657DA1D0-1951-4413-9C13-03990F578D65}">
      <dgm:prSet phldrT="[טקסט]" custT="1"/>
      <dgm:spPr/>
      <dgm:t>
        <a:bodyPr/>
        <a:lstStyle/>
        <a:p>
          <a:pPr>
            <a:buClr>
              <a:schemeClr val="dk1"/>
            </a:buClr>
            <a:buSzPts val="2000"/>
            <a:buFont typeface="Arial" panose="020B0604020202020204" pitchFamily="34" charset="0"/>
            <a:buChar char="•"/>
          </a:pPr>
          <a:r>
            <a:rPr lang="en-US" sz="1400" dirty="0">
              <a:latin typeface="Calibri"/>
              <a:ea typeface="Calibri"/>
              <a:cs typeface="Calibri"/>
              <a:sym typeface="Calibri"/>
            </a:rPr>
            <a:t>Default Model</a:t>
          </a:r>
          <a:endParaRPr lang="LID4096" sz="1400" dirty="0"/>
        </a:p>
      </dgm:t>
    </dgm:pt>
    <dgm:pt modelId="{C220EA56-60DD-4FED-9FAA-DA63B5597052}" type="parTrans" cxnId="{81AC3E6B-D1A4-448F-A200-92463A327FDB}">
      <dgm:prSet/>
      <dgm:spPr/>
      <dgm:t>
        <a:bodyPr/>
        <a:lstStyle/>
        <a:p>
          <a:endParaRPr lang="LID4096"/>
        </a:p>
      </dgm:t>
    </dgm:pt>
    <dgm:pt modelId="{E925F789-017E-4C5B-A494-46D460696B0F}" type="sibTrans" cxnId="{81AC3E6B-D1A4-448F-A200-92463A327FDB}">
      <dgm:prSet/>
      <dgm:spPr/>
      <dgm:t>
        <a:bodyPr/>
        <a:lstStyle/>
        <a:p>
          <a:endParaRPr lang="LID4096"/>
        </a:p>
      </dgm:t>
    </dgm:pt>
    <dgm:pt modelId="{186E37FF-FCED-418B-8696-86B7B2EB8906}">
      <dgm:prSet phldrT="[טקסט]"/>
      <dgm:spPr/>
      <dgm:t>
        <a:bodyPr/>
        <a:lstStyle/>
        <a:p>
          <a:r>
            <a:rPr lang="en-US" dirty="0"/>
            <a:t> </a:t>
          </a:r>
          <a:endParaRPr lang="LID4096" dirty="0"/>
        </a:p>
      </dgm:t>
    </dgm:pt>
    <dgm:pt modelId="{19189DBC-1EE2-47E6-BBF8-25CEADB9E1E2}" type="parTrans" cxnId="{35065F8A-03C5-47E7-B76D-C0524908C710}">
      <dgm:prSet/>
      <dgm:spPr/>
      <dgm:t>
        <a:bodyPr/>
        <a:lstStyle/>
        <a:p>
          <a:endParaRPr lang="LID4096"/>
        </a:p>
      </dgm:t>
    </dgm:pt>
    <dgm:pt modelId="{5622A639-C378-47B9-8FC6-9BE853F25D01}" type="sibTrans" cxnId="{35065F8A-03C5-47E7-B76D-C0524908C710}">
      <dgm:prSet/>
      <dgm:spPr/>
      <dgm:t>
        <a:bodyPr/>
        <a:lstStyle/>
        <a:p>
          <a:endParaRPr lang="LID4096"/>
        </a:p>
      </dgm:t>
    </dgm:pt>
    <dgm:pt modelId="{876E7CDA-7403-4AE6-A7E7-9EE0540E07E9}">
      <dgm:prSet phldrT="[טקסט]"/>
      <dgm:spPr/>
      <dgm:t>
        <a:bodyPr/>
        <a:lstStyle/>
        <a:p>
          <a:r>
            <a:rPr lang="en-US" dirty="0"/>
            <a:t> </a:t>
          </a:r>
          <a:endParaRPr lang="LID4096" dirty="0"/>
        </a:p>
      </dgm:t>
    </dgm:pt>
    <dgm:pt modelId="{743D9B48-9340-4C87-9E4F-E2EE886E0F53}" type="parTrans" cxnId="{8154B66B-5CA3-45B4-B083-C9AFB02C2D4F}">
      <dgm:prSet/>
      <dgm:spPr/>
      <dgm:t>
        <a:bodyPr/>
        <a:lstStyle/>
        <a:p>
          <a:endParaRPr lang="LID4096"/>
        </a:p>
      </dgm:t>
    </dgm:pt>
    <dgm:pt modelId="{CB7EEEE8-F103-4304-AC5F-E03AB06E7FB9}" type="sibTrans" cxnId="{8154B66B-5CA3-45B4-B083-C9AFB02C2D4F}">
      <dgm:prSet/>
      <dgm:spPr/>
      <dgm:t>
        <a:bodyPr/>
        <a:lstStyle/>
        <a:p>
          <a:endParaRPr lang="LID4096"/>
        </a:p>
      </dgm:t>
    </dgm:pt>
    <dgm:pt modelId="{D36808FC-AD99-4419-8EF1-B40EC7B6718A}">
      <dgm:prSet phldrT="[טקסט]" custT="1"/>
      <dgm:spPr/>
      <dgm:t>
        <a:bodyPr/>
        <a:lstStyle/>
        <a:p>
          <a:r>
            <a:rPr lang="en-US" sz="1400" dirty="0"/>
            <a:t>After 15 drawings</a:t>
          </a:r>
          <a:endParaRPr lang="LID4096" sz="1400" dirty="0"/>
        </a:p>
      </dgm:t>
    </dgm:pt>
    <dgm:pt modelId="{71E59C14-9A12-4B0F-AE17-1B440A52AC60}" type="parTrans" cxnId="{930E7534-5352-4C8B-83CF-611C179E46BA}">
      <dgm:prSet/>
      <dgm:spPr/>
      <dgm:t>
        <a:bodyPr/>
        <a:lstStyle/>
        <a:p>
          <a:endParaRPr lang="LID4096"/>
        </a:p>
      </dgm:t>
    </dgm:pt>
    <dgm:pt modelId="{57E407CC-B89F-4F35-91B5-30FCC2B8336C}" type="sibTrans" cxnId="{930E7534-5352-4C8B-83CF-611C179E46BA}">
      <dgm:prSet/>
      <dgm:spPr/>
      <dgm:t>
        <a:bodyPr/>
        <a:lstStyle/>
        <a:p>
          <a:endParaRPr lang="LID4096"/>
        </a:p>
      </dgm:t>
    </dgm:pt>
    <dgm:pt modelId="{9DDE0506-A209-4B71-8CFF-7FD9067A9C74}">
      <dgm:prSet phldrT="[טקסט]" custT="1"/>
      <dgm:spPr/>
      <dgm:t>
        <a:bodyPr/>
        <a:lstStyle/>
        <a:p>
          <a:r>
            <a:rPr lang="en-US" sz="1400" dirty="0"/>
            <a:t>After 5 drawings</a:t>
          </a:r>
          <a:endParaRPr lang="LID4096" sz="1400" dirty="0"/>
        </a:p>
      </dgm:t>
    </dgm:pt>
    <dgm:pt modelId="{E345BBFC-FFD9-4120-9BA6-45C5255E8455}" type="parTrans" cxnId="{6AD516C8-43FE-42B4-A671-E1B98A232D75}">
      <dgm:prSet/>
      <dgm:spPr/>
      <dgm:t>
        <a:bodyPr/>
        <a:lstStyle/>
        <a:p>
          <a:endParaRPr lang="LID4096"/>
        </a:p>
      </dgm:t>
    </dgm:pt>
    <dgm:pt modelId="{A60CD561-FCB2-4EAD-B0E5-B3AE49523A6A}" type="sibTrans" cxnId="{6AD516C8-43FE-42B4-A671-E1B98A232D75}">
      <dgm:prSet/>
      <dgm:spPr/>
      <dgm:t>
        <a:bodyPr/>
        <a:lstStyle/>
        <a:p>
          <a:endParaRPr lang="LID4096"/>
        </a:p>
      </dgm:t>
    </dgm:pt>
    <dgm:pt modelId="{2E07C528-4317-4B5C-89D5-88599A1E9D4C}">
      <dgm:prSet phldrT="[טקסט]" custT="1"/>
      <dgm:spPr/>
      <dgm:t>
        <a:bodyPr/>
        <a:lstStyle/>
        <a:p>
          <a:pPr>
            <a:buClr>
              <a:schemeClr val="dk1"/>
            </a:buClr>
            <a:buSzPts val="2000"/>
            <a:buFont typeface="Arial" panose="020B0604020202020204" pitchFamily="34" charset="0"/>
            <a:buChar char="•"/>
          </a:pPr>
          <a:r>
            <a:rPr lang="en-US" sz="1400" dirty="0"/>
            <a:t>Accuracy = 0.673</a:t>
          </a:r>
          <a:endParaRPr lang="LID4096" sz="1400" dirty="0"/>
        </a:p>
      </dgm:t>
    </dgm:pt>
    <dgm:pt modelId="{17308FB2-B61D-42A7-93C4-DD3A985453F4}" type="parTrans" cxnId="{C4E0CA9B-B69C-48DC-8468-24F062810652}">
      <dgm:prSet/>
      <dgm:spPr/>
      <dgm:t>
        <a:bodyPr/>
        <a:lstStyle/>
        <a:p>
          <a:endParaRPr lang="LID4096"/>
        </a:p>
      </dgm:t>
    </dgm:pt>
    <dgm:pt modelId="{F898BFB3-C787-44DC-8314-384A22A0B957}" type="sibTrans" cxnId="{C4E0CA9B-B69C-48DC-8468-24F062810652}">
      <dgm:prSet/>
      <dgm:spPr/>
      <dgm:t>
        <a:bodyPr/>
        <a:lstStyle/>
        <a:p>
          <a:endParaRPr lang="LID4096"/>
        </a:p>
      </dgm:t>
    </dgm:pt>
    <dgm:pt modelId="{6B98E10B-00DF-40DD-9753-51CB80EE87C0}">
      <dgm:prSet phldrT="[טקסט]" custT="1"/>
      <dgm:spPr/>
      <dgm:t>
        <a:bodyPr/>
        <a:lstStyle/>
        <a:p>
          <a:r>
            <a:rPr lang="en-US" sz="1400" dirty="0"/>
            <a:t>Accuracy = 0.721</a:t>
          </a:r>
          <a:endParaRPr lang="LID4096" sz="1400" dirty="0"/>
        </a:p>
      </dgm:t>
    </dgm:pt>
    <dgm:pt modelId="{397D994E-C7E7-4ECF-9657-7525B589F5B0}" type="parTrans" cxnId="{AFDB8634-011C-4060-8D83-BD1E48E69C86}">
      <dgm:prSet/>
      <dgm:spPr/>
      <dgm:t>
        <a:bodyPr/>
        <a:lstStyle/>
        <a:p>
          <a:endParaRPr lang="LID4096"/>
        </a:p>
      </dgm:t>
    </dgm:pt>
    <dgm:pt modelId="{230029DB-506F-43F2-A49C-B82CD1ED63D3}" type="sibTrans" cxnId="{AFDB8634-011C-4060-8D83-BD1E48E69C86}">
      <dgm:prSet/>
      <dgm:spPr/>
      <dgm:t>
        <a:bodyPr/>
        <a:lstStyle/>
        <a:p>
          <a:endParaRPr lang="LID4096"/>
        </a:p>
      </dgm:t>
    </dgm:pt>
    <dgm:pt modelId="{8C1872C3-B10F-4BCE-B384-D240B1E7331C}">
      <dgm:prSet phldrT="[טקסט]" custT="1"/>
      <dgm:spPr/>
      <dgm:t>
        <a:bodyPr/>
        <a:lstStyle/>
        <a:p>
          <a:pPr rtl="0"/>
          <a:r>
            <a:rPr lang="en-US" sz="1400" dirty="0"/>
            <a:t>Accuracy = 0.915</a:t>
          </a:r>
          <a:endParaRPr lang="LID4096" sz="1400" dirty="0"/>
        </a:p>
      </dgm:t>
    </dgm:pt>
    <dgm:pt modelId="{0E1712BD-18F7-4BB4-91A8-79AA4A38C7A5}" type="parTrans" cxnId="{E3F9F275-B2A8-4F36-99EA-A19F1A882E23}">
      <dgm:prSet/>
      <dgm:spPr/>
      <dgm:t>
        <a:bodyPr/>
        <a:lstStyle/>
        <a:p>
          <a:endParaRPr lang="LID4096"/>
        </a:p>
      </dgm:t>
    </dgm:pt>
    <dgm:pt modelId="{89A1BD6F-8C52-4C03-ADD1-8B96A96710C6}" type="sibTrans" cxnId="{E3F9F275-B2A8-4F36-99EA-A19F1A882E23}">
      <dgm:prSet/>
      <dgm:spPr/>
      <dgm:t>
        <a:bodyPr/>
        <a:lstStyle/>
        <a:p>
          <a:endParaRPr lang="LID4096"/>
        </a:p>
      </dgm:t>
    </dgm:pt>
    <dgm:pt modelId="{9074C554-7896-4492-A996-C32DBF72CCCF}" type="pres">
      <dgm:prSet presAssocID="{98913B96-0348-4B20-BD07-256EEC6F6087}" presName="rootnode" presStyleCnt="0">
        <dgm:presLayoutVars>
          <dgm:chMax/>
          <dgm:chPref/>
          <dgm:dir/>
          <dgm:animLvl val="lvl"/>
        </dgm:presLayoutVars>
      </dgm:prSet>
      <dgm:spPr/>
    </dgm:pt>
    <dgm:pt modelId="{8A2261EC-4289-468D-8BAE-A398432960D1}" type="pres">
      <dgm:prSet presAssocID="{A7D6B470-2FA6-45F7-B231-94FCC5D5AD1F}" presName="composite" presStyleCnt="0"/>
      <dgm:spPr/>
    </dgm:pt>
    <dgm:pt modelId="{DE4E1471-9E26-4260-B480-F8E5DAB1172C}" type="pres">
      <dgm:prSet presAssocID="{A7D6B470-2FA6-45F7-B231-94FCC5D5AD1F}" presName="bentUpArrow1" presStyleLbl="alignImgPlace1" presStyleIdx="0" presStyleCnt="2" custScaleX="94083" custLinFactNeighborX="48249" custLinFactNeighborY="7788"/>
      <dgm:spPr/>
    </dgm:pt>
    <dgm:pt modelId="{ABA7216D-DEB5-4C11-8FE8-0B1B90D12B57}" type="pres">
      <dgm:prSet presAssocID="{A7D6B470-2FA6-45F7-B231-94FCC5D5AD1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D7377574-1EB4-4594-890C-977FE21F188C}" type="pres">
      <dgm:prSet presAssocID="{A7D6B470-2FA6-45F7-B231-94FCC5D5AD1F}" presName="ChildText" presStyleLbl="revTx" presStyleIdx="0" presStyleCnt="3" custScaleX="307061" custLinFactNeighborX="-34095" custLinFactNeighborY="-95366">
        <dgm:presLayoutVars>
          <dgm:chMax val="0"/>
          <dgm:chPref val="0"/>
          <dgm:bulletEnabled val="1"/>
        </dgm:presLayoutVars>
      </dgm:prSet>
      <dgm:spPr/>
    </dgm:pt>
    <dgm:pt modelId="{116297DE-B2EA-41AC-8B3D-B600BBC851E3}" type="pres">
      <dgm:prSet presAssocID="{AA25E20D-3CED-45DF-A71A-501E2658C1F8}" presName="sibTrans" presStyleCnt="0"/>
      <dgm:spPr/>
    </dgm:pt>
    <dgm:pt modelId="{AFC6AA02-AE9A-4968-8D84-D1B98976FA38}" type="pres">
      <dgm:prSet presAssocID="{186E37FF-FCED-418B-8696-86B7B2EB8906}" presName="composite" presStyleCnt="0"/>
      <dgm:spPr/>
    </dgm:pt>
    <dgm:pt modelId="{F97AC257-CDC9-451A-A5A4-296613EF52D8}" type="pres">
      <dgm:prSet presAssocID="{186E37FF-FCED-418B-8696-86B7B2EB8906}" presName="bentUpArrow1" presStyleLbl="alignImgPlace1" presStyleIdx="1" presStyleCnt="2" custLinFactNeighborX="47952" custLinFactNeighborY="12442"/>
      <dgm:spPr/>
    </dgm:pt>
    <dgm:pt modelId="{F4E6B2A7-D5EA-4541-A002-7236E6F7211F}" type="pres">
      <dgm:prSet presAssocID="{186E37FF-FCED-418B-8696-86B7B2EB8906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6D2CDE7-7F55-43DF-8643-D7F199AAED3C}" type="pres">
      <dgm:prSet presAssocID="{186E37FF-FCED-418B-8696-86B7B2EB8906}" presName="ChildText" presStyleLbl="revTx" presStyleIdx="1" presStyleCnt="3" custScaleX="257052" custLinFactNeighborX="-58086" custLinFactNeighborY="-95092">
        <dgm:presLayoutVars>
          <dgm:chMax val="0"/>
          <dgm:chPref val="0"/>
          <dgm:bulletEnabled val="1"/>
        </dgm:presLayoutVars>
      </dgm:prSet>
      <dgm:spPr/>
    </dgm:pt>
    <dgm:pt modelId="{293C057B-B199-4613-BB95-91D07D28ADAA}" type="pres">
      <dgm:prSet presAssocID="{5622A639-C378-47B9-8FC6-9BE853F25D01}" presName="sibTrans" presStyleCnt="0"/>
      <dgm:spPr/>
    </dgm:pt>
    <dgm:pt modelId="{344F118A-3564-425C-B652-0F944FB3A398}" type="pres">
      <dgm:prSet presAssocID="{876E7CDA-7403-4AE6-A7E7-9EE0540E07E9}" presName="composite" presStyleCnt="0"/>
      <dgm:spPr/>
    </dgm:pt>
    <dgm:pt modelId="{603D216B-D998-4B7F-9B24-B060E0BBC8CC}" type="pres">
      <dgm:prSet presAssocID="{876E7CDA-7403-4AE6-A7E7-9EE0540E07E9}" presName="ParentText" presStyleLbl="node1" presStyleIdx="2" presStyleCnt="3" custLinFactNeighborX="2051">
        <dgm:presLayoutVars>
          <dgm:chMax val="1"/>
          <dgm:chPref val="1"/>
          <dgm:bulletEnabled val="1"/>
        </dgm:presLayoutVars>
      </dgm:prSet>
      <dgm:spPr/>
    </dgm:pt>
    <dgm:pt modelId="{7636D663-5769-4B01-A51B-31C23C3990EC}" type="pres">
      <dgm:prSet presAssocID="{876E7CDA-7403-4AE6-A7E7-9EE0540E07E9}" presName="FinalChildText" presStyleLbl="revTx" presStyleIdx="2" presStyleCnt="3" custScaleX="181327" custLinFactNeighborX="-91321" custLinFactNeighborY="-96122">
        <dgm:presLayoutVars>
          <dgm:chMax val="0"/>
          <dgm:chPref val="0"/>
          <dgm:bulletEnabled val="1"/>
        </dgm:presLayoutVars>
      </dgm:prSet>
      <dgm:spPr/>
    </dgm:pt>
  </dgm:ptLst>
  <dgm:cxnLst>
    <dgm:cxn modelId="{5F5F0804-C61B-4A31-B383-4BAF659BF6AA}" type="presOf" srcId="{9DDE0506-A209-4B71-8CFF-7FD9067A9C74}" destId="{F6D2CDE7-7F55-43DF-8643-D7F199AAED3C}" srcOrd="0" destOrd="0" presId="urn:microsoft.com/office/officeart/2005/8/layout/StepDownProcess"/>
    <dgm:cxn modelId="{55375F09-2F3D-4884-8FC6-620EA3E4B18C}" srcId="{98913B96-0348-4B20-BD07-256EEC6F6087}" destId="{A7D6B470-2FA6-45F7-B231-94FCC5D5AD1F}" srcOrd="0" destOrd="0" parTransId="{4A6F5979-8A40-459A-A244-9D132E816D4F}" sibTransId="{AA25E20D-3CED-45DF-A71A-501E2658C1F8}"/>
    <dgm:cxn modelId="{FD30402C-0B77-4D6D-A713-EA97E2379BFA}" type="presOf" srcId="{A7D6B470-2FA6-45F7-B231-94FCC5D5AD1F}" destId="{ABA7216D-DEB5-4C11-8FE8-0B1B90D12B57}" srcOrd="0" destOrd="0" presId="urn:microsoft.com/office/officeart/2005/8/layout/StepDownProcess"/>
    <dgm:cxn modelId="{DBA8842E-A23D-4A5A-96FE-866CE285D146}" type="presOf" srcId="{876E7CDA-7403-4AE6-A7E7-9EE0540E07E9}" destId="{603D216B-D998-4B7F-9B24-B060E0BBC8CC}" srcOrd="0" destOrd="0" presId="urn:microsoft.com/office/officeart/2005/8/layout/StepDownProcess"/>
    <dgm:cxn modelId="{930E7534-5352-4C8B-83CF-611C179E46BA}" srcId="{876E7CDA-7403-4AE6-A7E7-9EE0540E07E9}" destId="{D36808FC-AD99-4419-8EF1-B40EC7B6718A}" srcOrd="0" destOrd="0" parTransId="{71E59C14-9A12-4B0F-AE17-1B440A52AC60}" sibTransId="{57E407CC-B89F-4F35-91B5-30FCC2B8336C}"/>
    <dgm:cxn modelId="{AFDB8634-011C-4060-8D83-BD1E48E69C86}" srcId="{186E37FF-FCED-418B-8696-86B7B2EB8906}" destId="{6B98E10B-00DF-40DD-9753-51CB80EE87C0}" srcOrd="1" destOrd="0" parTransId="{397D994E-C7E7-4ECF-9657-7525B589F5B0}" sibTransId="{230029DB-506F-43F2-A49C-B82CD1ED63D3}"/>
    <dgm:cxn modelId="{88C56E62-E389-47DE-9451-830AA51855E6}" type="presOf" srcId="{8C1872C3-B10F-4BCE-B384-D240B1E7331C}" destId="{7636D663-5769-4B01-A51B-31C23C3990EC}" srcOrd="0" destOrd="1" presId="urn:microsoft.com/office/officeart/2005/8/layout/StepDownProcess"/>
    <dgm:cxn modelId="{81AC3E6B-D1A4-448F-A200-92463A327FDB}" srcId="{A7D6B470-2FA6-45F7-B231-94FCC5D5AD1F}" destId="{657DA1D0-1951-4413-9C13-03990F578D65}" srcOrd="0" destOrd="0" parTransId="{C220EA56-60DD-4FED-9FAA-DA63B5597052}" sibTransId="{E925F789-017E-4C5B-A494-46D460696B0F}"/>
    <dgm:cxn modelId="{8154B66B-5CA3-45B4-B083-C9AFB02C2D4F}" srcId="{98913B96-0348-4B20-BD07-256EEC6F6087}" destId="{876E7CDA-7403-4AE6-A7E7-9EE0540E07E9}" srcOrd="2" destOrd="0" parTransId="{743D9B48-9340-4C87-9E4F-E2EE886E0F53}" sibTransId="{CB7EEEE8-F103-4304-AC5F-E03AB06E7FB9}"/>
    <dgm:cxn modelId="{E3F9F275-B2A8-4F36-99EA-A19F1A882E23}" srcId="{876E7CDA-7403-4AE6-A7E7-9EE0540E07E9}" destId="{8C1872C3-B10F-4BCE-B384-D240B1E7331C}" srcOrd="1" destOrd="0" parTransId="{0E1712BD-18F7-4BB4-91A8-79AA4A38C7A5}" sibTransId="{89A1BD6F-8C52-4C03-ADD1-8B96A96710C6}"/>
    <dgm:cxn modelId="{09D59F56-561A-45E7-AA18-0007C1A6937A}" type="presOf" srcId="{186E37FF-FCED-418B-8696-86B7B2EB8906}" destId="{F4E6B2A7-D5EA-4541-A002-7236E6F7211F}" srcOrd="0" destOrd="0" presId="urn:microsoft.com/office/officeart/2005/8/layout/StepDownProcess"/>
    <dgm:cxn modelId="{35065F8A-03C5-47E7-B76D-C0524908C710}" srcId="{98913B96-0348-4B20-BD07-256EEC6F6087}" destId="{186E37FF-FCED-418B-8696-86B7B2EB8906}" srcOrd="1" destOrd="0" parTransId="{19189DBC-1EE2-47E6-BBF8-25CEADB9E1E2}" sibTransId="{5622A639-C378-47B9-8FC6-9BE853F25D01}"/>
    <dgm:cxn modelId="{C4E0CA9B-B69C-48DC-8468-24F062810652}" srcId="{A7D6B470-2FA6-45F7-B231-94FCC5D5AD1F}" destId="{2E07C528-4317-4B5C-89D5-88599A1E9D4C}" srcOrd="1" destOrd="0" parTransId="{17308FB2-B61D-42A7-93C4-DD3A985453F4}" sibTransId="{F898BFB3-C787-44DC-8314-384A22A0B957}"/>
    <dgm:cxn modelId="{55E01A9C-0A34-4039-9A4D-AE22EF8A596A}" type="presOf" srcId="{657DA1D0-1951-4413-9C13-03990F578D65}" destId="{D7377574-1EB4-4594-890C-977FE21F188C}" srcOrd="0" destOrd="0" presId="urn:microsoft.com/office/officeart/2005/8/layout/StepDownProcess"/>
    <dgm:cxn modelId="{794AA4A5-362A-4C98-B7D8-376BD5A3A1C8}" type="presOf" srcId="{D36808FC-AD99-4419-8EF1-B40EC7B6718A}" destId="{7636D663-5769-4B01-A51B-31C23C3990EC}" srcOrd="0" destOrd="0" presId="urn:microsoft.com/office/officeart/2005/8/layout/StepDownProcess"/>
    <dgm:cxn modelId="{395D2EB2-F342-49DD-88C1-52450D1F2337}" type="presOf" srcId="{98913B96-0348-4B20-BD07-256EEC6F6087}" destId="{9074C554-7896-4492-A996-C32DBF72CCCF}" srcOrd="0" destOrd="0" presId="urn:microsoft.com/office/officeart/2005/8/layout/StepDownProcess"/>
    <dgm:cxn modelId="{A165E2B3-3CBD-4BAD-9933-73B6A4523A33}" type="presOf" srcId="{2E07C528-4317-4B5C-89D5-88599A1E9D4C}" destId="{D7377574-1EB4-4594-890C-977FE21F188C}" srcOrd="0" destOrd="1" presId="urn:microsoft.com/office/officeart/2005/8/layout/StepDownProcess"/>
    <dgm:cxn modelId="{6AD516C8-43FE-42B4-A671-E1B98A232D75}" srcId="{186E37FF-FCED-418B-8696-86B7B2EB8906}" destId="{9DDE0506-A209-4B71-8CFF-7FD9067A9C74}" srcOrd="0" destOrd="0" parTransId="{E345BBFC-FFD9-4120-9BA6-45C5255E8455}" sibTransId="{A60CD561-FCB2-4EAD-B0E5-B3AE49523A6A}"/>
    <dgm:cxn modelId="{BC4391D7-CCBD-44B6-98A9-A2F7A912B068}" type="presOf" srcId="{6B98E10B-00DF-40DD-9753-51CB80EE87C0}" destId="{F6D2CDE7-7F55-43DF-8643-D7F199AAED3C}" srcOrd="0" destOrd="1" presId="urn:microsoft.com/office/officeart/2005/8/layout/StepDownProcess"/>
    <dgm:cxn modelId="{75BBBFBF-2340-4D78-B0E0-5620E9350014}" type="presParOf" srcId="{9074C554-7896-4492-A996-C32DBF72CCCF}" destId="{8A2261EC-4289-468D-8BAE-A398432960D1}" srcOrd="0" destOrd="0" presId="urn:microsoft.com/office/officeart/2005/8/layout/StepDownProcess"/>
    <dgm:cxn modelId="{757C7DA7-6174-4A62-93F0-59F675D6323E}" type="presParOf" srcId="{8A2261EC-4289-468D-8BAE-A398432960D1}" destId="{DE4E1471-9E26-4260-B480-F8E5DAB1172C}" srcOrd="0" destOrd="0" presId="urn:microsoft.com/office/officeart/2005/8/layout/StepDownProcess"/>
    <dgm:cxn modelId="{AA8C46F2-ED2C-4F4E-881D-87890DE49AC7}" type="presParOf" srcId="{8A2261EC-4289-468D-8BAE-A398432960D1}" destId="{ABA7216D-DEB5-4C11-8FE8-0B1B90D12B57}" srcOrd="1" destOrd="0" presId="urn:microsoft.com/office/officeart/2005/8/layout/StepDownProcess"/>
    <dgm:cxn modelId="{F7368EEA-18BE-42EC-AD98-8FF9F0F41AE0}" type="presParOf" srcId="{8A2261EC-4289-468D-8BAE-A398432960D1}" destId="{D7377574-1EB4-4594-890C-977FE21F188C}" srcOrd="2" destOrd="0" presId="urn:microsoft.com/office/officeart/2005/8/layout/StepDownProcess"/>
    <dgm:cxn modelId="{E0811B56-AFAD-4379-8B9B-7F760BFDD584}" type="presParOf" srcId="{9074C554-7896-4492-A996-C32DBF72CCCF}" destId="{116297DE-B2EA-41AC-8B3D-B600BBC851E3}" srcOrd="1" destOrd="0" presId="urn:microsoft.com/office/officeart/2005/8/layout/StepDownProcess"/>
    <dgm:cxn modelId="{72D754A9-311C-4D1E-BF66-B3CAA5383A69}" type="presParOf" srcId="{9074C554-7896-4492-A996-C32DBF72CCCF}" destId="{AFC6AA02-AE9A-4968-8D84-D1B98976FA38}" srcOrd="2" destOrd="0" presId="urn:microsoft.com/office/officeart/2005/8/layout/StepDownProcess"/>
    <dgm:cxn modelId="{F4844D39-99E2-4C5C-876F-D5EB393E20A6}" type="presParOf" srcId="{AFC6AA02-AE9A-4968-8D84-D1B98976FA38}" destId="{F97AC257-CDC9-451A-A5A4-296613EF52D8}" srcOrd="0" destOrd="0" presId="urn:microsoft.com/office/officeart/2005/8/layout/StepDownProcess"/>
    <dgm:cxn modelId="{71C7E601-69B1-444C-ACA1-57AB58534781}" type="presParOf" srcId="{AFC6AA02-AE9A-4968-8D84-D1B98976FA38}" destId="{F4E6B2A7-D5EA-4541-A002-7236E6F7211F}" srcOrd="1" destOrd="0" presId="urn:microsoft.com/office/officeart/2005/8/layout/StepDownProcess"/>
    <dgm:cxn modelId="{D098DBDC-118C-4215-952E-A1337B9EBB8A}" type="presParOf" srcId="{AFC6AA02-AE9A-4968-8D84-D1B98976FA38}" destId="{F6D2CDE7-7F55-43DF-8643-D7F199AAED3C}" srcOrd="2" destOrd="0" presId="urn:microsoft.com/office/officeart/2005/8/layout/StepDownProcess"/>
    <dgm:cxn modelId="{34B27ABC-B2CB-4D9D-A41C-CD8412B79186}" type="presParOf" srcId="{9074C554-7896-4492-A996-C32DBF72CCCF}" destId="{293C057B-B199-4613-BB95-91D07D28ADAA}" srcOrd="3" destOrd="0" presId="urn:microsoft.com/office/officeart/2005/8/layout/StepDownProcess"/>
    <dgm:cxn modelId="{6C42A0B9-83B1-49B0-8D12-842C1145C88F}" type="presParOf" srcId="{9074C554-7896-4492-A996-C32DBF72CCCF}" destId="{344F118A-3564-425C-B652-0F944FB3A398}" srcOrd="4" destOrd="0" presId="urn:microsoft.com/office/officeart/2005/8/layout/StepDownProcess"/>
    <dgm:cxn modelId="{CD489881-D667-4053-A38E-1F8CF3F2615C}" type="presParOf" srcId="{344F118A-3564-425C-B652-0F944FB3A398}" destId="{603D216B-D998-4B7F-9B24-B060E0BBC8CC}" srcOrd="0" destOrd="0" presId="urn:microsoft.com/office/officeart/2005/8/layout/StepDownProcess"/>
    <dgm:cxn modelId="{A8A3AE5F-D1C8-4BE3-ABAA-3DD2540F3170}" type="presParOf" srcId="{344F118A-3564-425C-B652-0F944FB3A398}" destId="{7636D663-5769-4B01-A51B-31C23C3990EC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4E1471-9E26-4260-B480-F8E5DAB1172C}">
      <dsp:nvSpPr>
        <dsp:cNvPr id="0" name=""/>
        <dsp:cNvSpPr/>
      </dsp:nvSpPr>
      <dsp:spPr>
        <a:xfrm rot="5400000">
          <a:off x="762137" y="1847483"/>
          <a:ext cx="934167" cy="100058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BA7216D-DEB5-4C11-8FE8-0B1B90D12B57}">
      <dsp:nvSpPr>
        <dsp:cNvPr id="0" name=""/>
        <dsp:cNvSpPr/>
      </dsp:nvSpPr>
      <dsp:spPr>
        <a:xfrm>
          <a:off x="1503" y="707723"/>
          <a:ext cx="1572587" cy="1100760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 </a:t>
          </a:r>
          <a:endParaRPr lang="LID4096" sz="4700" kern="1200" dirty="0"/>
        </a:p>
      </dsp:txBody>
      <dsp:txXfrm>
        <a:off x="55247" y="761467"/>
        <a:ext cx="1465099" cy="993272"/>
      </dsp:txXfrm>
    </dsp:sp>
    <dsp:sp modelId="{D7377574-1EB4-4594-890C-977FE21F188C}">
      <dsp:nvSpPr>
        <dsp:cNvPr id="0" name=""/>
        <dsp:cNvSpPr/>
      </dsp:nvSpPr>
      <dsp:spPr>
        <a:xfrm>
          <a:off x="0" y="0"/>
          <a:ext cx="3512011" cy="889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dk1"/>
            </a:buClr>
            <a:buSzPts val="2000"/>
            <a:buFont typeface="Arial" panose="020B0604020202020204" pitchFamily="34" charset="0"/>
            <a:buChar char="•"/>
          </a:pPr>
          <a:r>
            <a:rPr lang="en-US" sz="1400" kern="1200" dirty="0">
              <a:latin typeface="Calibri"/>
              <a:ea typeface="Calibri"/>
              <a:cs typeface="Calibri"/>
              <a:sym typeface="Calibri"/>
            </a:rPr>
            <a:t>Default Model</a:t>
          </a:r>
          <a:endParaRPr lang="LID4096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dk1"/>
            </a:buClr>
            <a:buSzPts val="2000"/>
            <a:buFont typeface="Arial" panose="020B0604020202020204" pitchFamily="34" charset="0"/>
            <a:buChar char="•"/>
          </a:pPr>
          <a:r>
            <a:rPr lang="en-US" sz="1400" kern="1200" dirty="0"/>
            <a:t>Accuracy = 0.673</a:t>
          </a:r>
          <a:endParaRPr lang="LID4096" sz="1400" kern="1200" dirty="0"/>
        </a:p>
      </dsp:txBody>
      <dsp:txXfrm>
        <a:off x="0" y="0"/>
        <a:ext cx="3512011" cy="889683"/>
      </dsp:txXfrm>
    </dsp:sp>
    <dsp:sp modelId="{F97AC257-CDC9-451A-A5A4-296613EF52D8}">
      <dsp:nvSpPr>
        <dsp:cNvPr id="0" name=""/>
        <dsp:cNvSpPr/>
      </dsp:nvSpPr>
      <dsp:spPr>
        <a:xfrm rot="5400000">
          <a:off x="2631203" y="3096012"/>
          <a:ext cx="934167" cy="106351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4E6B2A7-D5EA-4541-A002-7236E6F7211F}">
      <dsp:nvSpPr>
        <dsp:cNvPr id="0" name=""/>
        <dsp:cNvSpPr/>
      </dsp:nvSpPr>
      <dsp:spPr>
        <a:xfrm>
          <a:off x="1873728" y="1944240"/>
          <a:ext cx="1572587" cy="1100760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 </a:t>
          </a:r>
          <a:endParaRPr lang="LID4096" sz="4700" kern="1200" dirty="0"/>
        </a:p>
      </dsp:txBody>
      <dsp:txXfrm>
        <a:off x="1927472" y="1997984"/>
        <a:ext cx="1465099" cy="993272"/>
      </dsp:txXfrm>
    </dsp:sp>
    <dsp:sp modelId="{F6D2CDE7-7F55-43DF-8643-D7F199AAED3C}">
      <dsp:nvSpPr>
        <dsp:cNvPr id="0" name=""/>
        <dsp:cNvSpPr/>
      </dsp:nvSpPr>
      <dsp:spPr>
        <a:xfrm>
          <a:off x="1883815" y="1203205"/>
          <a:ext cx="2940033" cy="889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After 5 drawings</a:t>
          </a:r>
          <a:endParaRPr lang="LID4096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Accuracy = 0.721</a:t>
          </a:r>
          <a:endParaRPr lang="LID4096" sz="1400" kern="1200" dirty="0"/>
        </a:p>
      </dsp:txBody>
      <dsp:txXfrm>
        <a:off x="1883815" y="1203205"/>
        <a:ext cx="2940033" cy="889683"/>
      </dsp:txXfrm>
    </dsp:sp>
    <dsp:sp modelId="{603D216B-D998-4B7F-9B24-B060E0BBC8CC}">
      <dsp:nvSpPr>
        <dsp:cNvPr id="0" name=""/>
        <dsp:cNvSpPr/>
      </dsp:nvSpPr>
      <dsp:spPr>
        <a:xfrm>
          <a:off x="3778207" y="3180757"/>
          <a:ext cx="1572587" cy="1100760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 </a:t>
          </a:r>
          <a:endParaRPr lang="LID4096" sz="4700" kern="1200" dirty="0"/>
        </a:p>
      </dsp:txBody>
      <dsp:txXfrm>
        <a:off x="3831951" y="3234501"/>
        <a:ext cx="1465099" cy="993272"/>
      </dsp:txXfrm>
    </dsp:sp>
    <dsp:sp modelId="{7636D663-5769-4B01-A51B-31C23C3990EC}">
      <dsp:nvSpPr>
        <dsp:cNvPr id="0" name=""/>
        <dsp:cNvSpPr/>
      </dsp:nvSpPr>
      <dsp:spPr>
        <a:xfrm>
          <a:off x="3808967" y="2430558"/>
          <a:ext cx="2073928" cy="889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After 15 drawings</a:t>
          </a:r>
          <a:endParaRPr lang="LID4096" sz="1400" kern="1200" dirty="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Accuracy = 0.915</a:t>
          </a:r>
          <a:endParaRPr lang="LID4096" sz="1400" kern="1200" dirty="0"/>
        </a:p>
      </dsp:txBody>
      <dsp:txXfrm>
        <a:off x="3808967" y="2430558"/>
        <a:ext cx="2073928" cy="8896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5-05T15:23:36.738"/>
    </inkml:context>
    <inkml:brush xml:id="br0">
      <inkml:brushProperty name="width" value="0.3" units="cm"/>
      <inkml:brushProperty name="height" value="0.6" units="cm"/>
      <inkml:brushProperty name="color" value="#00B44B"/>
      <inkml:brushProperty name="tip" value="rectangle"/>
      <inkml:brushProperty name="rasterOp" value="maskPen"/>
      <inkml:brushProperty name="ignorePressure" value="1"/>
    </inkml:brush>
  </inkml:definitions>
  <inkml:trace contextRef="#ctx0" brushRef="#br0">2641 1151,'16'0,"1"-1,-1-1,1-1,-1 0,0-1,0-1,0 0,-1-1,0-1,0 0,0-1,21-16,2-6,-2-2,-2-1,33-40,-45 51,2 0,1 2,42-27,-32 23,34-30,50-61,23-21,-55 65,-49 42,-1-2,-1-1,39-47,-50 48,-7 6,1 2,1 0,0 1,34-25,-43 40,0 0,1 1,0 0,1 1,-1 1,1 0,0 1,17-3,-6 3,-1 1,1 1,42 3,-57 0,-1 0,1 0,-1 0,0 1,1 0,-2 1,1 0,0 0,-1 1,1 0,-1 0,9 9,8 10,40 50,-34-38,9 10,36 54,-67-84,0 1,-2-1,1 2,-2-1,0 0,-2 1,0 0,0 0,-2 0,0 0,-1 0,-4 26,4-38,-1-1,-1 1,1-1,-1 1,0-1,0 0,0 0,-1 0,0 0,0 0,0 0,-1-1,0 1,1-1,-1 0,-1 0,-8 5,-5 3,0-1,-1-2,-30 12,16-7,-59 27,-185 88,239-111,18-8,-1 0,2 1,-26 18,42-26,-1 0,0 0,1 0,0 0,0 0,0 1,0-1,1 1,-1 0,1 0,0 0,0 0,0 0,1 0,-1 1,1-1,0 1,0-1,1 1,-1-1,1 1,0 5,2-3,0-1,0 0,0 0,1 0,0 0,0 0,1 0,-1-1,1 0,0 0,8 8,4 3,37 28,-40-36,0 0,1-1,0 0,21 7,31 14,77 44,86 51,-75-35,-24-16,-90-47,-2 2,54 46,-78-60,-1 0,0 1,-1 0,0 1,-1 1,-1 0,0 0,-2 1,8 19,-15-35,-1 0,1 0,-1 1,0-1,1 0,-1 0,0 0,0 1,0-1,0 0,0 0,0 0,0 1,-1-1,1 0,0 0,-1 0,1 0,-1 0,1 0,-1 1,1-1,-1 0,0 0,0-1,1 1,-1 0,0 0,0 0,0 0,0-1,0 1,0 0,0-1,0 1,0-1,0 1,0-1,-1 0,1 1,0-1,0 0,-2 0,-7 2,0-1,-1 0,1-1,-12 0,12-1,-57 1,-109 13,119-7,-87-3,-1 0,50 10,-15 0,61-8,0 2,1 2,1 2,-82 30,126-40,-1 0,0 1,1 0,-1-1,1 1,-1 1,1-1,-4 3,7-4,-1 0,1-1,-1 1,1 0,-1 0,1 0,0-1,-1 1,1 0,0 0,-1 0,1 0,0 0,0 0,0 0,0-1,0 1,0 0,0 0,0 0,0 0,1 0,-1 0,0 0,1-1,-1 1,0 0,1 0,-1 0,1-1,-1 1,1 0,0 0,-1-1,1 1,0 0,-1-1,1 1,1 0,20 17,1-2,41 24,-19-13,11 7,101 70,-136-88,-1 1,-1 0,0 2,-2 0,19 25,41 71,44 62,-61-94,-3 3,62 127,-106-185,-2 1,0 0,-2 0,10 60,-13-35,-2-1,-2 56,-3-94,2-2,-2-1,1 1,-2-1,1 0,-7 20,7-30,1 1,-1-1,0 0,-1 1,1-1,0 0,-1 0,1 0,-1 0,1-1,-1 1,0 0,0-1,0 1,0-1,0 1,0-1,0 0,-1 0,1 0,0 0,-1-1,1 1,0 0,-1-1,1 0,-1 1,1-1,-1 0,1 0,-1-1,1 1,-1 0,1-1,-3-1,-11-3,0-1,1 0,-1-2,2 0,-1 0,-23-19,-1 1,-93-61,38 24,-2 4,-127-58,66 53,-144-65,163 55,83 41,-62-25,0 12,-63-27,-85-37,265 111,1-1,-1 0,1 1,-1-1,1 1,-1-1,1 1,-1-1,1 1,-1-1,1 1,-1 0,0-1,1 1,-1-1,0 1,0 0,0-1,1 1,-1 0,0-1,0 1,0 0,0 0,0-1,0 1,0 0,-1-1,1 1,0 0,0-1,0 1,-1 0,1-1,-1 2,1-1,-1 1,0 0,0-1,0 1,0-1,0 1,0-1,0 1,0-1,0 0,-1 0,1 0,0 1,-3 0,-9 2,0 0,0-1,0 0,-19 0,-20 5,-99 23,-360 60,431-82,-239 15,279-24,0-3,0-1,0-1,1-3,-66-21,17 3,-133-21,167 37,-41-3,64 10,1-1,0-1,-31-10,51 10,1 0,0 0,1-1,-1 0,1-1,0 0,1 0,-14-16,-24-21,-11 4,55 40,1-1,0 1,0 0,0 0,-1 0,1 0,0-1,0 1,0 0,-1 0,1 0,0-1,0 1,0 0,0 0,0 0,0-1,0 1,-1 0,1-1,0 1,0 0,0 0,0-1,0 1,0 0,0 0,0-1,0 1,0 0,1 0,-1-1,0 1,0 0,0 0,0-1,0 1,0 0,0 0,1 0,-1-1,0 1,0 0,0 0,1 0,-1-1,0 1,0 0,0 0,1 0,-1 0,0 0,0 0,1-1,17-4,-14 4,31-6,1 2,0 1,59 1,3 0,-88 2,0 0,0-1,-1 0,1-1,0 0,-1-1,14-6,56-41,-57 36,0 0,26-11,-47 25,52-23,-1-1,-1-4,90-64,-45 10,-53 43,2 3,1 1,82-47,-105 73,1 1,1 1,-1 1,52-7,-46 10,0-3,47-15,-77 19,-11 0,-13-2,-884-195,695 137,181 51,1-2,0-1,2-1,-43-31,-194-177,212 176,-201-166,251 211,0-1,-1 1,2-1,-1 0,0 0,1-1,-5-7,8 12,0 0,0-1,0 1,0 0,-1 0,1-1,0 1,0 0,0 0,0-1,0 1,0 0,0 0,0-1,0 1,0 0,0 0,0-1,0 1,1 0,-1 0,0-1,0 1,0 0,0 0,0 0,0-1,1 1,-1 0,0 0,0 0,0-1,0 1,1 0,-1 0,0 0,0 0,1 0,-1-1,1 1,15-1,18 6,-34-5,295 81,393 102,-507-133,-54-12,-37-11,149 26,-176-42,-42-6,0-1,0-1,0-1,0-1,42-4,-63 3,0 0,1 0,-1 0,1 0,-1 0,0 0,1 0,-1 0,0 0,1 0,-1 0,0 0,1-1,-1 1,0 0,1 0,-1 0,0-1,1 1,-1 0,0-1,0 1,1 0,-1 0,0-1,0 1,1 0,-1-1,0 1,0 0,0-1,0 1,0-1,0 1,0 0,0-1,0 1,0 0,0-1,0 1,0-1,0 1,0 0,0-1,0 1,0 0,0-1,0 1,-1-1,1 1,0 0,0 0,0-1,-1 1,1 0,0-1,0 1,-1 0,1 0,-1-1,-21-19,19 18,-92-71,27 23,-107-103,60 33,-217-237,251 269,-141-120,84 83,136 124,0-1,0 0,0 1,1-1,-1 0,1 0,0 0,-1-1,1 1,0 0,0 0,0-4,1 6,-1-1,1 1,0-1,0 1,1 0,-1-1,0 1,0-1,0 1,0 0,0-1,0 1,0-1,1 1,-1 0,0-1,0 1,1 0,-1-1,0 1,0 0,1-1,-1 1,0 0,1 0,-1 0,1-1,20 0,10 8,-2 1,1 2,-1 1,-1 1,44 26,-7-4,25 9,235 122,-158-79,-131-67,0-1,2-2,40 12,121 25,-37-10,-94-31,-57-11,1 0,-1 1,-1 0,1 1,0 0,0 1,-1 0,10 5,10 8,0-2,35 13,15 7,-58-25,-3-3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jp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5003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0.png"/><Relationship Id="rId3" Type="http://schemas.openxmlformats.org/officeDocument/2006/relationships/image" Target="../media/image9.png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7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bm.com/topics/machine-learning" TargetMode="External"/><Relationship Id="rId5" Type="http://schemas.openxmlformats.org/officeDocument/2006/relationships/hyperlink" Target="https://www.meta.com/quest" TargetMode="External"/><Relationship Id="rId4" Type="http://schemas.openxmlformats.org/officeDocument/2006/relationships/hyperlink" Target="https://www.britannica.com/technology/virtual-realit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9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2930770" y="1461695"/>
            <a:ext cx="6775938" cy="1690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Calibri"/>
              <a:buNone/>
            </a:pPr>
            <a:br>
              <a:rPr lang="en-US" sz="46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600">
                <a:latin typeface="Calibri"/>
                <a:ea typeface="Calibri"/>
                <a:cs typeface="Calibri"/>
                <a:sym typeface="Calibri"/>
              </a:rPr>
              <a:t>Spell Runner - Wizard VR</a:t>
            </a:r>
            <a:endParaRPr sz="4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4">
            <a:alphaModFix/>
          </a:blip>
          <a:srcRect l="19316" t="3723" r="16543" b="18599"/>
          <a:stretch/>
        </p:blipFill>
        <p:spPr>
          <a:xfrm>
            <a:off x="7950522" y="4686743"/>
            <a:ext cx="1649075" cy="1992707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pic>
        <p:nvPicPr>
          <p:cNvPr id="87" name="Google Shape;87;p1" descr="A blue and black 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41469" y="124135"/>
            <a:ext cx="3709061" cy="87554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3695618" y="1180813"/>
            <a:ext cx="4613196" cy="2898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Software Engineering Department</a:t>
            </a:r>
            <a:b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 </a:t>
            </a:r>
            <a:r>
              <a:rPr lang="en-US" sz="1600" b="1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Braude</a:t>
            </a:r>
            <a: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College of Engineering</a:t>
            </a: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Capstone Project Phase A – 61998</a:t>
            </a: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1">
              <a:spcBef>
                <a:spcPts val="2200"/>
              </a:spcBef>
              <a:spcAft>
                <a:spcPts val="0"/>
              </a:spcAft>
              <a:buNone/>
            </a:pPr>
            <a:b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5517213" y="3244334"/>
            <a:ext cx="115757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highlight>
                  <a:srgbClr val="FFFF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24-1-D-37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628710" y="4134674"/>
            <a:ext cx="6178062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9144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Advisor</a:t>
            </a:r>
            <a:r>
              <a:rPr lang="en-US" sz="16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n-US" sz="1600" b="1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    </a:t>
            </a:r>
          </a:p>
          <a:p>
            <a:pPr marL="9144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sz="1600" b="1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PhD. </a:t>
            </a:r>
            <a:r>
              <a:rPr lang="en-US" sz="1600" b="1" i="0" u="none" strike="noStrik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Sulam</a:t>
            </a:r>
            <a:r>
              <a:rPr lang="en-US" sz="1600" b="1" dirty="0" err="1"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lang="en-US" sz="1600" b="1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Moshe</a:t>
            </a: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- </a:t>
            </a:r>
            <a:r>
              <a:rPr lang="en-US" sz="16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MosheSu@braude.ac.il</a:t>
            </a:r>
            <a:endParaRPr sz="1600" b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586882" y="5021303"/>
            <a:ext cx="6178200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9144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Students</a:t>
            </a:r>
            <a:r>
              <a:rPr lang="en-US" sz="16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600" b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Habib Ibrahim - Habib.Ibrahim@e.braude.ac.il</a:t>
            </a:r>
            <a:endParaRPr lang="en-IL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L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Vitaly </a:t>
            </a:r>
            <a:r>
              <a:rPr lang="en-US" sz="1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Rofman</a:t>
            </a: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 Vitaly.Rofman@e.braude.ac.il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b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2243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0"/>
          <p:cNvSpPr txBox="1">
            <a:spLocks noGrp="1"/>
          </p:cNvSpPr>
          <p:nvPr>
            <p:ph type="title"/>
          </p:nvPr>
        </p:nvSpPr>
        <p:spPr>
          <a:xfrm>
            <a:off x="189099" y="215732"/>
            <a:ext cx="2154481" cy="10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dirty="0"/>
              <a:t>Example 2</a:t>
            </a:r>
            <a:endParaRPr sz="3600" dirty="0"/>
          </a:p>
        </p:txBody>
      </p:sp>
      <p:sp>
        <p:nvSpPr>
          <p:cNvPr id="204" name="Google Shape;204;p10"/>
          <p:cNvSpPr txBox="1"/>
          <p:nvPr/>
        </p:nvSpPr>
        <p:spPr>
          <a:xfrm>
            <a:off x="2052499" y="1508966"/>
            <a:ext cx="1131275" cy="979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1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0"/>
          <p:cNvSpPr txBox="1"/>
          <p:nvPr/>
        </p:nvSpPr>
        <p:spPr>
          <a:xfrm>
            <a:off x="4472601" y="1522510"/>
            <a:ext cx="1131275" cy="979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2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0"/>
          <p:cNvSpPr txBox="1"/>
          <p:nvPr/>
        </p:nvSpPr>
        <p:spPr>
          <a:xfrm>
            <a:off x="8145571" y="1450012"/>
            <a:ext cx="1131275" cy="979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3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7" name="Google Shape;207;p10" descr="A green star with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8284" y="2057785"/>
            <a:ext cx="2154481" cy="1645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0" descr="A green star with a black background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63949" y="2096863"/>
            <a:ext cx="2154482" cy="1645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0"/>
          <p:cNvSpPr/>
          <p:nvPr/>
        </p:nvSpPr>
        <p:spPr>
          <a:xfrm rot="-5400000">
            <a:off x="2853132" y="359071"/>
            <a:ext cx="1881308" cy="5042923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0"/>
          <p:cNvSpPr/>
          <p:nvPr/>
        </p:nvSpPr>
        <p:spPr>
          <a:xfrm>
            <a:off x="3526615" y="4061937"/>
            <a:ext cx="412299" cy="60185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2F491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p10" descr="A black background with several blade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055803" y="4916592"/>
            <a:ext cx="1475965" cy="14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0"/>
          <p:cNvSpPr/>
          <p:nvPr/>
        </p:nvSpPr>
        <p:spPr>
          <a:xfrm>
            <a:off x="8389795" y="4061937"/>
            <a:ext cx="412299" cy="60185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2F491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0"/>
          <p:cNvSpPr/>
          <p:nvPr/>
        </p:nvSpPr>
        <p:spPr>
          <a:xfrm>
            <a:off x="8389795" y="4061937"/>
            <a:ext cx="412299" cy="446013"/>
          </a:xfrm>
          <a:prstGeom prst="mathMultiply">
            <a:avLst>
              <a:gd name="adj1" fmla="val 23520"/>
            </a:avLst>
          </a:prstGeom>
          <a:solidFill>
            <a:srgbClr val="C00000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0"/>
          <p:cNvSpPr txBox="1"/>
          <p:nvPr/>
        </p:nvSpPr>
        <p:spPr>
          <a:xfrm>
            <a:off x="2106533" y="3842644"/>
            <a:ext cx="2154481" cy="10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 &gt; 0.9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0"/>
          <p:cNvSpPr txBox="1"/>
          <p:nvPr/>
        </p:nvSpPr>
        <p:spPr>
          <a:xfrm>
            <a:off x="8957717" y="3712148"/>
            <a:ext cx="2154481" cy="10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 &lt; 0.9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0"/>
          <p:cNvSpPr/>
          <p:nvPr/>
        </p:nvSpPr>
        <p:spPr>
          <a:xfrm rot="-5400000">
            <a:off x="7716842" y="1482950"/>
            <a:ext cx="1881308" cy="2754924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0"/>
          <p:cNvSpPr/>
          <p:nvPr/>
        </p:nvSpPr>
        <p:spPr>
          <a:xfrm>
            <a:off x="7136758" y="4881872"/>
            <a:ext cx="3330672" cy="1302473"/>
          </a:xfrm>
          <a:prstGeom prst="cube">
            <a:avLst>
              <a:gd name="adj" fmla="val 8613"/>
            </a:avLst>
          </a:prstGeom>
          <a:solidFill>
            <a:srgbClr val="00B050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Spell not recognized,</a:t>
            </a:r>
            <a:endParaRPr sz="20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Please draw a new spell</a:t>
            </a:r>
            <a:endParaRPr sz="2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E27027A-280E-5E75-CEA6-6FFD17E26C63}"/>
                  </a:ext>
                </a:extLst>
              </p14:cNvPr>
              <p14:cNvContentPartPr/>
              <p14:nvPr/>
            </p14:nvContentPartPr>
            <p14:xfrm>
              <a:off x="7794589" y="2236044"/>
              <a:ext cx="1833240" cy="136271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E27027A-280E-5E75-CEA6-6FFD17E26C6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740596" y="2128424"/>
                <a:ext cx="1940866" cy="157831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1"/>
          <p:cNvSpPr txBox="1">
            <a:spLocks noGrp="1"/>
          </p:cNvSpPr>
          <p:nvPr>
            <p:ph type="title"/>
          </p:nvPr>
        </p:nvSpPr>
        <p:spPr>
          <a:xfrm>
            <a:off x="0" y="2390416"/>
            <a:ext cx="10515600" cy="3300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</a:pPr>
            <a:r>
              <a:rPr lang="en-US" sz="8000" b="0" i="0" u="none" strike="noStrike" dirty="0">
                <a:latin typeface="Calibri"/>
                <a:ea typeface="Calibri"/>
                <a:cs typeface="Calibri"/>
                <a:sym typeface="Calibri"/>
              </a:rPr>
              <a:t>Process and Product</a:t>
            </a:r>
            <a:br>
              <a:rPr lang="en-US" sz="8000" b="0" dirty="0"/>
            </a:br>
            <a:br>
              <a:rPr lang="en-US" sz="8000" dirty="0"/>
            </a:br>
            <a:endParaRPr sz="8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2"/>
          <p:cNvSpPr txBox="1"/>
          <p:nvPr/>
        </p:nvSpPr>
        <p:spPr>
          <a:xfrm>
            <a:off x="5389935" y="-48594"/>
            <a:ext cx="6622009" cy="10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Personalization of the game</a:t>
            </a:r>
            <a:endParaRPr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2"/>
          <p:cNvSpPr txBox="1"/>
          <p:nvPr/>
        </p:nvSpPr>
        <p:spPr>
          <a:xfrm>
            <a:off x="782525" y="4359988"/>
            <a:ext cx="6066783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New player starts the game with default model.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the player plays more, the model will adapt its drawing style by updating the network weights based on new input.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expect to improve player experience and performance.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9" name="דיאגרמה 8">
            <a:extLst>
              <a:ext uri="{FF2B5EF4-FFF2-40B4-BE49-F238E27FC236}">
                <a16:creationId xmlns:a16="http://schemas.microsoft.com/office/drawing/2014/main" id="{2F13683D-667B-34B6-C532-2485DB9832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8469791"/>
              </p:ext>
            </p:extLst>
          </p:nvPr>
        </p:nvGraphicFramePr>
        <p:xfrm>
          <a:off x="5983991" y="1601929"/>
          <a:ext cx="6928884" cy="49892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Google Shape;208;p10" descr="A green star with a black background&#10;&#10;Description automatically generated">
            <a:extLst>
              <a:ext uri="{FF2B5EF4-FFF2-40B4-BE49-F238E27FC236}">
                <a16:creationId xmlns:a16="http://schemas.microsoft.com/office/drawing/2014/main" id="{CEFBD330-6C8D-9CAF-A7AF-8C12B4BAD7F2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841304" y="4831069"/>
            <a:ext cx="1314930" cy="1009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208;p10" descr="A green star with a black background&#10;&#10;Description automatically generated">
            <a:extLst>
              <a:ext uri="{FF2B5EF4-FFF2-40B4-BE49-F238E27FC236}">
                <a16:creationId xmlns:a16="http://schemas.microsoft.com/office/drawing/2014/main" id="{69FC892E-C374-57D2-4C54-1D45924878BF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938941" y="3559881"/>
            <a:ext cx="1314930" cy="1009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208;p10" descr="A green star with a black background&#10;&#10;Description automatically generated">
            <a:extLst>
              <a:ext uri="{FF2B5EF4-FFF2-40B4-BE49-F238E27FC236}">
                <a16:creationId xmlns:a16="http://schemas.microsoft.com/office/drawing/2014/main" id="{06E016F3-7A54-32CE-92EB-12411536C754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096000" y="2349468"/>
            <a:ext cx="1314930" cy="10097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0332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3"/>
          <p:cNvSpPr txBox="1">
            <a:spLocks noGrp="1"/>
          </p:cNvSpPr>
          <p:nvPr>
            <p:ph type="title"/>
          </p:nvPr>
        </p:nvSpPr>
        <p:spPr>
          <a:xfrm>
            <a:off x="0" y="-127591"/>
            <a:ext cx="3083442" cy="93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dirty="0"/>
              <a:t>Requirements </a:t>
            </a:r>
            <a:endParaRPr sz="3600" dirty="0"/>
          </a:p>
        </p:txBody>
      </p:sp>
      <p:graphicFrame>
        <p:nvGraphicFramePr>
          <p:cNvPr id="237" name="Google Shape;237;p13"/>
          <p:cNvGraphicFramePr/>
          <p:nvPr>
            <p:extLst>
              <p:ext uri="{D42A27DB-BD31-4B8C-83A1-F6EECF244321}">
                <p14:modId xmlns:p14="http://schemas.microsoft.com/office/powerpoint/2010/main" val="2863955388"/>
              </p:ext>
            </p:extLst>
          </p:nvPr>
        </p:nvGraphicFramePr>
        <p:xfrm>
          <a:off x="93800" y="1148316"/>
          <a:ext cx="12004400" cy="3700130"/>
        </p:xfrm>
        <a:graphic>
          <a:graphicData uri="http://schemas.openxmlformats.org/drawingml/2006/table">
            <a:tbl>
              <a:tblPr firstRow="1" bandRow="1">
                <a:noFill/>
                <a:tableStyleId>{C9C63E50-8525-4AB6-935C-D20956FD9A15}</a:tableStyleId>
              </a:tblPr>
              <a:tblGrid>
                <a:gridCol w="49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35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400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#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FR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NFR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00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1</a:t>
                      </a:r>
                      <a:endParaRPr sz="16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must be responsive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game should maintain stable performance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00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2</a:t>
                      </a:r>
                      <a:endParaRPr sz="16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graphics must suite for virtual environment 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game should have minimal loading times between scenes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00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3</a:t>
                      </a:r>
                      <a:endParaRPr sz="16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learns the players drawing patterns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game interface should be user friendly and easy to understand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00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4</a:t>
                      </a:r>
                      <a:endParaRPr sz="16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predicts different spell shapes correctly 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game should be challenging.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Google Shape;108;p2">
            <a:extLst>
              <a:ext uri="{FF2B5EF4-FFF2-40B4-BE49-F238E27FC236}">
                <a16:creationId xmlns:a16="http://schemas.microsoft.com/office/drawing/2014/main" id="{CE5519CD-46C9-4179-C424-086DE0BCA81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6337" y="4800601"/>
            <a:ext cx="3551274" cy="1818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4"/>
          <p:cNvSpPr txBox="1">
            <a:spLocks noGrp="1"/>
          </p:cNvSpPr>
          <p:nvPr>
            <p:ph type="title"/>
          </p:nvPr>
        </p:nvSpPr>
        <p:spPr>
          <a:xfrm>
            <a:off x="492369" y="2602522"/>
            <a:ext cx="10515600" cy="3300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</a:pPr>
            <a:r>
              <a:rPr lang="en-US" sz="8000" b="0" i="0" u="none" strike="noStrike" dirty="0">
                <a:latin typeface="Calibri"/>
                <a:ea typeface="Calibri"/>
                <a:cs typeface="Calibri"/>
                <a:sym typeface="Calibri"/>
              </a:rPr>
              <a:t>Architecture overview</a:t>
            </a:r>
            <a:br>
              <a:rPr lang="en-US" sz="8000" b="0" dirty="0"/>
            </a:br>
            <a:br>
              <a:rPr lang="en-US" sz="8000" dirty="0"/>
            </a:br>
            <a:endParaRPr sz="8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3304" y="765346"/>
            <a:ext cx="9367384" cy="5890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6"/>
          <p:cNvSpPr txBox="1">
            <a:spLocks noGrp="1"/>
          </p:cNvSpPr>
          <p:nvPr>
            <p:ph type="title"/>
          </p:nvPr>
        </p:nvSpPr>
        <p:spPr>
          <a:xfrm>
            <a:off x="1676400" y="2233927"/>
            <a:ext cx="10515600" cy="3300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</a:pPr>
            <a:r>
              <a:rPr lang="en-US" sz="8000" b="0" i="0" u="none" strike="noStrike" dirty="0">
                <a:latin typeface="Calibri"/>
                <a:ea typeface="Calibri"/>
                <a:cs typeface="Calibri"/>
                <a:sym typeface="Calibri"/>
              </a:rPr>
              <a:t>Screens and Flow</a:t>
            </a:r>
            <a:br>
              <a:rPr lang="en-US" sz="8000" b="0" dirty="0"/>
            </a:br>
            <a:br>
              <a:rPr lang="en-US" sz="8000" dirty="0"/>
            </a:br>
            <a:endParaRPr sz="8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23453" y="1137684"/>
            <a:ext cx="8745094" cy="5103628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1060" y="414670"/>
            <a:ext cx="8949880" cy="536944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69377" y="1010093"/>
            <a:ext cx="9253245" cy="539070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228;p12">
            <a:extLst>
              <a:ext uri="{FF2B5EF4-FFF2-40B4-BE49-F238E27FC236}">
                <a16:creationId xmlns:a16="http://schemas.microsoft.com/office/drawing/2014/main" id="{036629F1-E03C-8ED8-7E64-81872590C74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3928248D-7E20-E91D-5A25-8062AED93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2434" y="239421"/>
            <a:ext cx="3227129" cy="917410"/>
          </a:xfrm>
        </p:spPr>
        <p:txBody>
          <a:bodyPr>
            <a:normAutofit/>
          </a:bodyPr>
          <a:lstStyle/>
          <a:p>
            <a:r>
              <a:rPr lang="en-US" sz="3600" dirty="0"/>
              <a:t>Market supply </a:t>
            </a:r>
            <a:endParaRPr lang="LID4096" sz="3600" dirty="0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000D7EDC-211B-93EE-C823-313EC0119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773" y="1284421"/>
            <a:ext cx="9316855" cy="2522033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900" dirty="0"/>
              <a:t>Games today use standard methods and do not use personalized/unique game features.</a:t>
            </a:r>
          </a:p>
          <a:p>
            <a:pPr>
              <a:buFont typeface="Arial" panose="020B0604020202020204" pitchFamily="34" charset="0"/>
              <a:buChar char="•"/>
            </a:pPr>
            <a:endParaRPr kumimoji="0" lang="LID4096" altLang="LID4096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US" sz="19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900" dirty="0"/>
              <a:t>All players should stick to one way of playing, which can be confusing for some players.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1900" dirty="0"/>
          </a:p>
          <a:p>
            <a:pPr>
              <a:buFont typeface="Arial" panose="020B0604020202020204" pitchFamily="34" charset="0"/>
              <a:buChar char="•"/>
            </a:pPr>
            <a:endParaRPr lang="en-GB" sz="1900" dirty="0"/>
          </a:p>
          <a:p>
            <a:pPr>
              <a:buFont typeface="Arial" panose="020B0604020202020204" pitchFamily="34" charset="0"/>
              <a:buChar char="•"/>
            </a:pPr>
            <a:endParaRPr lang="en-US" sz="19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900" dirty="0"/>
              <a:t>Players may feel disconnected from the game.</a:t>
            </a:r>
            <a:endParaRPr lang="en-US" sz="1900" dirty="0"/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endParaRPr lang="LID4096" sz="1800" dirty="0"/>
          </a:p>
        </p:txBody>
      </p:sp>
      <p:pic>
        <p:nvPicPr>
          <p:cNvPr id="7" name="תמונה 6" descr="תמונה שמכילה שחור, גרפיקה, עיצוב&#10;&#10;התיאור נוצר באופן אוטומטי">
            <a:extLst>
              <a:ext uri="{FF2B5EF4-FFF2-40B4-BE49-F238E27FC236}">
                <a16:creationId xmlns:a16="http://schemas.microsoft.com/office/drawing/2014/main" id="{00E4C229-73E7-5B7E-7A7E-06F0A921F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0016" y="1156831"/>
            <a:ext cx="832171" cy="832171"/>
          </a:xfrm>
          <a:prstGeom prst="rect">
            <a:avLst/>
          </a:prstGeom>
        </p:spPr>
      </p:pic>
      <p:sp>
        <p:nvSpPr>
          <p:cNvPr id="12" name="Rectangle 4">
            <a:extLst>
              <a:ext uri="{FF2B5EF4-FFF2-40B4-BE49-F238E27FC236}">
                <a16:creationId xmlns:a16="http://schemas.microsoft.com/office/drawing/2014/main" id="{C3454BC9-7922-017B-B42C-14B4659A27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1755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LID4096" altLang="LID4096" sz="12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Söhne"/>
              </a:rPr>
            </a:br>
            <a:endParaRPr kumimoji="0" lang="LID4096" altLang="LID4096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תמונה 13" descr="תמונה שמכילה שרטוט, ציור, שחור, עיצוב&#10;&#10;התיאור נוצר באופן אוטומטי">
            <a:extLst>
              <a:ext uri="{FF2B5EF4-FFF2-40B4-BE49-F238E27FC236}">
                <a16:creationId xmlns:a16="http://schemas.microsoft.com/office/drawing/2014/main" id="{30D67E88-8062-29F3-3458-62C8FF2F20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4003" y="1962259"/>
            <a:ext cx="1844195" cy="1844195"/>
          </a:xfrm>
          <a:prstGeom prst="rect">
            <a:avLst/>
          </a:prstGeom>
        </p:spPr>
      </p:pic>
      <p:pic>
        <p:nvPicPr>
          <p:cNvPr id="16" name="תמונה 15" descr="תמונה שמכילה גרפיקה, שחור, עיצוב, שחור ולבן&#10;&#10;התיאור נוצר באופן אוטומטי">
            <a:extLst>
              <a:ext uri="{FF2B5EF4-FFF2-40B4-BE49-F238E27FC236}">
                <a16:creationId xmlns:a16="http://schemas.microsoft.com/office/drawing/2014/main" id="{750EFB0F-EE70-A661-29A1-B8598078C8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0717" y="3934044"/>
            <a:ext cx="1064373" cy="1064373"/>
          </a:xfrm>
          <a:prstGeom prst="rect">
            <a:avLst/>
          </a:prstGeom>
        </p:spPr>
      </p:pic>
      <p:pic>
        <p:nvPicPr>
          <p:cNvPr id="20" name="תמונה 19" descr="תמונה שמכילה שרטוט, שחור, עיצוב&#10;&#10;התיאור נוצר באופן אוטומטי">
            <a:extLst>
              <a:ext uri="{FF2B5EF4-FFF2-40B4-BE49-F238E27FC236}">
                <a16:creationId xmlns:a16="http://schemas.microsoft.com/office/drawing/2014/main" id="{248266FC-F782-FB93-A65B-5E124284C1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3525" y="4859078"/>
            <a:ext cx="2768040" cy="276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9615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6540" y="329610"/>
            <a:ext cx="9452344" cy="553956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1"/>
          <p:cNvSpPr txBox="1">
            <a:spLocks noGrp="1"/>
          </p:cNvSpPr>
          <p:nvPr>
            <p:ph type="title"/>
          </p:nvPr>
        </p:nvSpPr>
        <p:spPr>
          <a:xfrm>
            <a:off x="2037907" y="2345842"/>
            <a:ext cx="10515600" cy="3300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42852"/>
              </a:buClr>
              <a:buSzPts val="8000"/>
              <a:buFont typeface="Calibri"/>
              <a:buNone/>
            </a:pPr>
            <a:r>
              <a:rPr lang="en-US" sz="8000" b="0" i="0" u="none" strike="noStrik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Activity Diagram</a:t>
            </a:r>
            <a:br>
              <a:rPr lang="en-US" sz="8000" b="0" dirty="0">
                <a:solidFill>
                  <a:schemeClr val="tx1"/>
                </a:solidFill>
              </a:rPr>
            </a:br>
            <a:br>
              <a:rPr lang="en-US" sz="8000" dirty="0">
                <a:solidFill>
                  <a:schemeClr val="tx1"/>
                </a:solidFill>
              </a:rPr>
            </a:br>
            <a:endParaRPr sz="8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12192000" cy="8240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2382" y="423059"/>
            <a:ext cx="10747235" cy="6243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13358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98" name="Google Shape;298;p24"/>
          <p:cNvGraphicFramePr/>
          <p:nvPr>
            <p:extLst>
              <p:ext uri="{D42A27DB-BD31-4B8C-83A1-F6EECF244321}">
                <p14:modId xmlns:p14="http://schemas.microsoft.com/office/powerpoint/2010/main" val="1817434942"/>
              </p:ext>
            </p:extLst>
          </p:nvPr>
        </p:nvGraphicFramePr>
        <p:xfrm>
          <a:off x="595422" y="949569"/>
          <a:ext cx="9388548" cy="5604584"/>
        </p:xfrm>
        <a:graphic>
          <a:graphicData uri="http://schemas.openxmlformats.org/drawingml/2006/table">
            <a:tbl>
              <a:tblPr firstRow="1" firstCol="1" bandRow="1">
                <a:noFill/>
                <a:tableStyleId>{C9C63E50-8525-4AB6-935C-D20956FD9A15}</a:tableStyleId>
              </a:tblPr>
              <a:tblGrid>
                <a:gridCol w="828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4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917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437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749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Test no.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Module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Tested Function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 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Expected Result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2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1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Player Controller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MovePlayer(direction)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Verifies that the player character moves in the correct direction when the MovePlayer function is called with a specified direction vector.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12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2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EnemyAI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ChasePlayer(playerPosition)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Tests if the enemy AI properly follows and chases the player character when given the player's current position as a parameter.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734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3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Game Manager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StartGame()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Ensures that the game initializes correctly and begins running when the StartGame function is called, initializing game elements such as player health, score, and enemy spawn points.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734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4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SpellCastingSystem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CastSpell(spell)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Validates that the player can cast spells of different types (e.g., fireball, lightning bolt) and that the appropriate spell effect is triggered when the CastSpell function is invoked.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6734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5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UIManager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DisplayGameOverScreen()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Checks if the game over screen is correctly displayed when the player character's health reaches zero, providing options to restart the game or return to the main menu.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512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6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SoundManager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PlaySoundEffect(sound)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Tests whether sound effects are played correctly in the game when triggered by specific events, such as player actions or enemy encounters.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5126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7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MLModelProcessor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ProcessImage(image)</a:t>
                      </a:r>
                      <a:endParaRPr sz="12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This test unit verifies the </a:t>
                      </a:r>
                      <a:r>
                        <a:rPr lang="en-US" sz="1200" u="none" strike="noStrike" cap="none" dirty="0" err="1"/>
                        <a:t>MLModelProcessor's</a:t>
                      </a:r>
                      <a:r>
                        <a:rPr lang="en-US" sz="1200" u="none" strike="noStrike" cap="none" dirty="0"/>
                        <a:t> ability to correctly process an input image and return the predicted result</a:t>
                      </a:r>
                      <a:endParaRPr sz="12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50" marR="4315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99" name="Google Shape;299;p24"/>
          <p:cNvSpPr txBox="1">
            <a:spLocks noGrp="1"/>
          </p:cNvSpPr>
          <p:nvPr>
            <p:ph type="subTitle" idx="1"/>
          </p:nvPr>
        </p:nvSpPr>
        <p:spPr>
          <a:xfrm>
            <a:off x="-116958" y="121688"/>
            <a:ext cx="298938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 dirty="0"/>
              <a:t>Test Cases</a:t>
            </a:r>
            <a:endParaRPr sz="3600" dirty="0"/>
          </a:p>
        </p:txBody>
      </p:sp>
      <p:pic>
        <p:nvPicPr>
          <p:cNvPr id="2" name="Google Shape;108;p2">
            <a:extLst>
              <a:ext uri="{FF2B5EF4-FFF2-40B4-BE49-F238E27FC236}">
                <a16:creationId xmlns:a16="http://schemas.microsoft.com/office/drawing/2014/main" id="{CAFAE45A-B775-73E3-AF04-1774BDFAFF0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64127" y="4785266"/>
            <a:ext cx="3551274" cy="1818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3"/>
          <p:cNvSpPr txBox="1">
            <a:spLocks noGrp="1"/>
          </p:cNvSpPr>
          <p:nvPr>
            <p:ph type="title"/>
          </p:nvPr>
        </p:nvSpPr>
        <p:spPr>
          <a:xfrm>
            <a:off x="2488223" y="822324"/>
            <a:ext cx="7215554" cy="757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36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Criteria for success</a:t>
            </a:r>
            <a:br>
              <a:rPr lang="en-US" sz="3600" b="0" dirty="0"/>
            </a:br>
            <a:br>
              <a:rPr lang="en-US" sz="3600" dirty="0"/>
            </a:br>
            <a:endParaRPr sz="3600" dirty="0"/>
          </a:p>
        </p:txBody>
      </p:sp>
      <p:grpSp>
        <p:nvGrpSpPr>
          <p:cNvPr id="306" name="Google Shape;306;p23"/>
          <p:cNvGrpSpPr/>
          <p:nvPr/>
        </p:nvGrpSpPr>
        <p:grpSpPr>
          <a:xfrm>
            <a:off x="2488223" y="1322407"/>
            <a:ext cx="7215554" cy="4213186"/>
            <a:chOff x="0" y="0"/>
            <a:chExt cx="7215554" cy="4213186"/>
          </a:xfrm>
        </p:grpSpPr>
        <p:sp>
          <p:nvSpPr>
            <p:cNvPr id="307" name="Google Shape;307;p23"/>
            <p:cNvSpPr/>
            <p:nvPr/>
          </p:nvSpPr>
          <p:spPr>
            <a:xfrm rot="-5400000">
              <a:off x="750592" y="-750592"/>
              <a:ext cx="2106593" cy="3607777"/>
            </a:xfrm>
            <a:prstGeom prst="round1Rect">
              <a:avLst>
                <a:gd name="adj" fmla="val 16667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 txBox="1"/>
            <p:nvPr/>
          </p:nvSpPr>
          <p:spPr>
            <a:xfrm>
              <a:off x="0" y="0"/>
              <a:ext cx="3607777" cy="1579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3125" tIns="263125" rIns="263125" bIns="2631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700"/>
                <a:buFont typeface="Times New Roman"/>
                <a:buNone/>
              </a:pPr>
              <a:r>
                <a:rPr lang="en-US" sz="3700" u="none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Responsive Interface</a:t>
              </a:r>
              <a:endParaRPr sz="3700" u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607777" y="0"/>
              <a:ext cx="3607777" cy="2106593"/>
            </a:xfrm>
            <a:prstGeom prst="round1Rect">
              <a:avLst>
                <a:gd name="adj" fmla="val 16667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3"/>
            <p:cNvSpPr txBox="1"/>
            <p:nvPr/>
          </p:nvSpPr>
          <p:spPr>
            <a:xfrm>
              <a:off x="3607777" y="0"/>
              <a:ext cx="3607777" cy="1579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3125" tIns="263125" rIns="263125" bIns="2631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700"/>
                <a:buFont typeface="Times New Roman"/>
                <a:buNone/>
              </a:pPr>
              <a:r>
                <a:rPr lang="en-US" sz="3700" u="none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Technical Stability</a:t>
              </a:r>
              <a:endParaRPr sz="3700" u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23"/>
            <p:cNvSpPr/>
            <p:nvPr/>
          </p:nvSpPr>
          <p:spPr>
            <a:xfrm rot="10800000">
              <a:off x="0" y="2106593"/>
              <a:ext cx="3607777" cy="2106593"/>
            </a:xfrm>
            <a:prstGeom prst="round1Rect">
              <a:avLst>
                <a:gd name="adj" fmla="val 16667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3"/>
            <p:cNvSpPr txBox="1"/>
            <p:nvPr/>
          </p:nvSpPr>
          <p:spPr>
            <a:xfrm>
              <a:off x="0" y="2633241"/>
              <a:ext cx="3607777" cy="1579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3125" tIns="263125" rIns="263125" bIns="2631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700"/>
                <a:buFont typeface="Times New Roman"/>
                <a:buNone/>
              </a:pPr>
              <a:r>
                <a:rPr lang="en-US" sz="3700" u="none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Clear Goals </a:t>
              </a:r>
              <a:endParaRPr sz="3700" u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3"/>
            <p:cNvSpPr/>
            <p:nvPr/>
          </p:nvSpPr>
          <p:spPr>
            <a:xfrm rot="5400000">
              <a:off x="4358369" y="1356000"/>
              <a:ext cx="2106593" cy="3607777"/>
            </a:xfrm>
            <a:prstGeom prst="round1Rect">
              <a:avLst>
                <a:gd name="adj" fmla="val 16667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23"/>
            <p:cNvSpPr txBox="1"/>
            <p:nvPr/>
          </p:nvSpPr>
          <p:spPr>
            <a:xfrm>
              <a:off x="3607777" y="2633241"/>
              <a:ext cx="3607777" cy="1579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3125" tIns="263125" rIns="263125" bIns="2631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700"/>
                <a:buFont typeface="Times New Roman"/>
                <a:buNone/>
              </a:pPr>
              <a:r>
                <a:rPr lang="en-US" sz="3700" u="none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Model Efficiency</a:t>
              </a:r>
              <a:endParaRPr sz="3700" u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1227986" y="1579944"/>
              <a:ext cx="4759581" cy="1053296"/>
            </a:xfrm>
            <a:prstGeom prst="roundRect">
              <a:avLst>
                <a:gd name="adj" fmla="val 16667"/>
              </a:avLst>
            </a:prstGeom>
            <a:solidFill>
              <a:srgbClr val="ABBADE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3"/>
            <p:cNvSpPr txBox="1"/>
            <p:nvPr/>
          </p:nvSpPr>
          <p:spPr>
            <a:xfrm>
              <a:off x="1279404" y="1631362"/>
              <a:ext cx="4656745" cy="9504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0950" tIns="140950" rIns="140950" bIns="1409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Times New Roman"/>
                <a:buNone/>
              </a:pPr>
              <a:r>
                <a:rPr lang="en-US" sz="3700" u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Engaging Gameplay</a:t>
              </a:r>
              <a:endParaRPr sz="3700" u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"/>
          <p:cNvSpPr txBox="1">
            <a:spLocks noGrp="1"/>
          </p:cNvSpPr>
          <p:nvPr>
            <p:ph type="ctrTitle"/>
          </p:nvPr>
        </p:nvSpPr>
        <p:spPr>
          <a:xfrm>
            <a:off x="1705050" y="1"/>
            <a:ext cx="8781900" cy="14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7000"/>
              <a:t>THANK YOU!</a:t>
            </a:r>
            <a:endParaRPr sz="7000"/>
          </a:p>
        </p:txBody>
      </p:sp>
      <p:pic>
        <p:nvPicPr>
          <p:cNvPr id="323" name="Google Shape;323;p25"/>
          <p:cNvPicPr preferRelativeResize="0"/>
          <p:nvPr/>
        </p:nvPicPr>
        <p:blipFill rotWithShape="1">
          <a:blip r:embed="rId4">
            <a:alphaModFix/>
          </a:blip>
          <a:srcRect l="19312" t="3720" r="16548" b="18603"/>
          <a:stretch/>
        </p:blipFill>
        <p:spPr>
          <a:xfrm>
            <a:off x="4392865" y="1701210"/>
            <a:ext cx="3570922" cy="407970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9"/>
              </a:srgb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6"/>
          <p:cNvSpPr txBox="1">
            <a:spLocks noGrp="1"/>
          </p:cNvSpPr>
          <p:nvPr>
            <p:ph type="title"/>
          </p:nvPr>
        </p:nvSpPr>
        <p:spPr>
          <a:xfrm>
            <a:off x="961291" y="23617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REFRENCES</a:t>
            </a:r>
            <a:endParaRPr/>
          </a:p>
        </p:txBody>
      </p:sp>
      <p:sp>
        <p:nvSpPr>
          <p:cNvPr id="330" name="Google Shape;330;p26"/>
          <p:cNvSpPr txBox="1"/>
          <p:nvPr/>
        </p:nvSpPr>
        <p:spPr>
          <a:xfrm>
            <a:off x="820617" y="1292103"/>
            <a:ext cx="7631722" cy="444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0" algn="l" rtl="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[1]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Bakkes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S., Tan, C.T. and Pisan, Y., 2012, July.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Personalised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gaming: a motivation and overview of literature. In </a:t>
            </a:r>
            <a:r>
              <a:rPr lang="en-US" sz="1400" i="1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Proceedings of the 8th Australasian Conference on Interactive Entertainment: Playing the System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(pp. 1-10).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6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 D. Charles, M. McNeill, M. McAlister, M. Black, A. Moore, K. Stringer, J.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Kucklich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A. Kerr. Player-centered design: Player modeling and adaptive digital games. In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DiGRA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pages 285–298, 2005.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6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 M.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Riedl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Scalable personalization of interactive experiences through creative automation. Computers in Entertainment (CIE), 8(4):26, 2010. </a:t>
            </a:r>
            <a:br>
              <a:rPr lang="en-US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[4]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Bakkes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S.,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Whiteson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S., Li, G.,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Vişniuc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G.V.,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Charitos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E.,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Heijne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N. and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Swellengrebel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A., 2014, October. Challenge balancing for </a:t>
            </a:r>
            <a:r>
              <a:rPr lang="en-US" sz="1400" dirty="0" err="1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personalised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game spaces. In </a:t>
            </a:r>
            <a:r>
              <a:rPr lang="en-US" sz="1400" i="1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2014 IEEE Games Media Entertainment</a:t>
            </a:r>
            <a:r>
              <a:rPr lang="en-US" sz="1400" dirty="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(pp. 1-8). IEEE.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6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[5] </a:t>
            </a:r>
            <a:r>
              <a:rPr lang="en-US" sz="1400" u="sng" dirty="0">
                <a:solidFill>
                  <a:srgbClr val="467886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https://www.britannica.com/technology/virtual-reality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6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[6] </a:t>
            </a:r>
            <a:r>
              <a:rPr lang="en-US" sz="1400" u="sng" dirty="0">
                <a:solidFill>
                  <a:srgbClr val="467886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https://www.meta.com/quest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6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16161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[7]</a:t>
            </a:r>
            <a:r>
              <a:rPr lang="en-US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u="sng" dirty="0">
                <a:solidFill>
                  <a:srgbClr val="467886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https://www.ibm.com/topics/machine-learning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6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16161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[8]</a:t>
            </a:r>
            <a:r>
              <a:rPr lang="en-US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dirty="0">
                <a:solidFill>
                  <a:srgbClr val="16161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https://www.tensorflow.org/tutorials/images/cnn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3;p3">
            <a:extLst>
              <a:ext uri="{FF2B5EF4-FFF2-40B4-BE49-F238E27FC236}">
                <a16:creationId xmlns:a16="http://schemas.microsoft.com/office/drawing/2014/main" id="{D05BC6FC-464B-63E7-1186-D72B8A1E24A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97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86;p1">
            <a:extLst>
              <a:ext uri="{FF2B5EF4-FFF2-40B4-BE49-F238E27FC236}">
                <a16:creationId xmlns:a16="http://schemas.microsoft.com/office/drawing/2014/main" id="{12635454-C13E-6F94-C5DB-E8DC055F41F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9316" t="3723" r="16543" b="18599"/>
          <a:stretch/>
        </p:blipFill>
        <p:spPr>
          <a:xfrm>
            <a:off x="293696" y="1677645"/>
            <a:ext cx="2692425" cy="326584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6" name="הסבר: קו עם גבול וקו אנכי 5">
            <a:extLst>
              <a:ext uri="{FF2B5EF4-FFF2-40B4-BE49-F238E27FC236}">
                <a16:creationId xmlns:a16="http://schemas.microsoft.com/office/drawing/2014/main" id="{F3AE9366-ACAF-5BAB-C0B4-FCFBB4197407}"/>
              </a:ext>
            </a:extLst>
          </p:cNvPr>
          <p:cNvSpPr/>
          <p:nvPr/>
        </p:nvSpPr>
        <p:spPr>
          <a:xfrm>
            <a:off x="3959222" y="1190846"/>
            <a:ext cx="8009129" cy="4672250"/>
          </a:xfrm>
          <a:prstGeom prst="accentBorderCallout1">
            <a:avLst>
              <a:gd name="adj1" fmla="val 18750"/>
              <a:gd name="adj2" fmla="val -8333"/>
              <a:gd name="adj3" fmla="val 75360"/>
              <a:gd name="adj4" fmla="val -8395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grpSp>
        <p:nvGrpSpPr>
          <p:cNvPr id="114" name="Google Shape;114;p3"/>
          <p:cNvGrpSpPr/>
          <p:nvPr/>
        </p:nvGrpSpPr>
        <p:grpSpPr>
          <a:xfrm>
            <a:off x="4269684" y="1722538"/>
            <a:ext cx="7440766" cy="3970068"/>
            <a:chOff x="1651" y="0"/>
            <a:chExt cx="7863858" cy="4834424"/>
          </a:xfrm>
        </p:grpSpPr>
        <p:sp>
          <p:nvSpPr>
            <p:cNvPr id="115" name="Google Shape;115;p3"/>
            <p:cNvSpPr/>
            <p:nvPr/>
          </p:nvSpPr>
          <p:spPr>
            <a:xfrm>
              <a:off x="1651" y="0"/>
              <a:ext cx="2569888" cy="4834424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rgbClr val="E1E1E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 txBox="1"/>
            <p:nvPr/>
          </p:nvSpPr>
          <p:spPr>
            <a:xfrm>
              <a:off x="1651" y="1933769"/>
              <a:ext cx="2569888" cy="19337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4900" tIns="184900" rIns="184900" bIns="184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400" b="0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Prediction using ML</a:t>
              </a:r>
              <a:endParaRPr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69825" y="153621"/>
              <a:ext cx="2115247" cy="1905772"/>
            </a:xfrm>
            <a:prstGeom prst="ellipse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648636" y="0"/>
              <a:ext cx="2569888" cy="4834424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rgbClr val="E1E1E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 txBox="1"/>
            <p:nvPr/>
          </p:nvSpPr>
          <p:spPr>
            <a:xfrm>
              <a:off x="2648636" y="1933769"/>
              <a:ext cx="2569800" cy="193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4900" tIns="184900" rIns="184900" bIns="184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400" b="0" i="0" u="none" strike="noStrik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Individual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GB" sz="2400" dirty="0"/>
                <a:t>personalization </a:t>
              </a:r>
              <a:r>
                <a:rPr lang="en-US" sz="2400" b="0" i="0" u="none" strike="noStrik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967292" y="165132"/>
              <a:ext cx="1862225" cy="1882751"/>
            </a:xfrm>
            <a:prstGeom prst="ellipse">
              <a:avLst/>
            </a:prstGeom>
            <a:blipFill rotWithShape="1">
              <a:blip r:embed="rId6">
                <a:alphaModFix/>
              </a:blip>
              <a:stretch>
                <a:fillRect l="-999" r="-999"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5295621" y="0"/>
              <a:ext cx="2569888" cy="4834424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rgbClr val="E1E1E1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 txBox="1"/>
            <p:nvPr/>
          </p:nvSpPr>
          <p:spPr>
            <a:xfrm>
              <a:off x="5295621" y="1933769"/>
              <a:ext cx="2569888" cy="19337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4900" tIns="184900" rIns="184900" bIns="1849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600" b="0" i="0" u="none" strike="noStrik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</a:t>
              </a:r>
              <a:endParaRPr dirty="0"/>
            </a:p>
            <a:p>
              <a:pPr marL="0" marR="0" lvl="0" indent="0" algn="ctr" rtl="0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n-US" sz="2400" b="0" i="0" u="none" strike="noStrik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Designed for VR</a:t>
              </a:r>
              <a:br>
                <a:rPr lang="en-US" sz="24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endParaRPr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5523988" y="64845"/>
              <a:ext cx="2113154" cy="2060302"/>
            </a:xfrm>
            <a:prstGeom prst="ellipse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14686" y="3867539"/>
              <a:ext cx="7237789" cy="725163"/>
            </a:xfrm>
            <a:prstGeom prst="leftRightArrow">
              <a:avLst>
                <a:gd name="adj1" fmla="val 50000"/>
                <a:gd name="adj2" fmla="val 50000"/>
              </a:avLst>
            </a:prstGeom>
            <a:noFill/>
            <a:ln>
              <a:noFill/>
            </a:ln>
            <a:effectLst>
              <a:outerShdw blurRad="57150" dist="19050" dir="5400000" algn="ctr" rotWithShape="0">
                <a:srgbClr val="000000">
                  <a:alpha val="6274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כותרת 1">
            <a:extLst>
              <a:ext uri="{FF2B5EF4-FFF2-40B4-BE49-F238E27FC236}">
                <a16:creationId xmlns:a16="http://schemas.microsoft.com/office/drawing/2014/main" id="{6597B664-AF2E-94F7-091D-B56C08C91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1763" y="128710"/>
            <a:ext cx="4008474" cy="1222745"/>
          </a:xfrm>
        </p:spPr>
        <p:txBody>
          <a:bodyPr>
            <a:normAutofit/>
          </a:bodyPr>
          <a:lstStyle/>
          <a:p>
            <a:r>
              <a:rPr lang="en-US" sz="3600" dirty="0"/>
              <a:t>What we offer</a:t>
            </a:r>
            <a:endParaRPr lang="LID4096"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691133" y="1050714"/>
            <a:ext cx="10515600" cy="3300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</a:pPr>
            <a:r>
              <a:rPr lang="en-US" sz="8000" b="0" i="0" u="none" strike="noStrike" dirty="0">
                <a:latin typeface="Calibri"/>
                <a:ea typeface="Calibri"/>
                <a:cs typeface="Calibri"/>
                <a:sym typeface="Calibri"/>
              </a:rPr>
              <a:t>Background</a:t>
            </a:r>
            <a:endParaRPr sz="8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5"/>
          <p:cNvSpPr txBox="1">
            <a:spLocks noGrp="1"/>
          </p:cNvSpPr>
          <p:nvPr>
            <p:ph type="title"/>
          </p:nvPr>
        </p:nvSpPr>
        <p:spPr>
          <a:xfrm>
            <a:off x="3824654" y="294786"/>
            <a:ext cx="4542692" cy="991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/>
              <a:t>Technologies used </a:t>
            </a:r>
            <a:endParaRPr sz="4000"/>
          </a:p>
        </p:txBody>
      </p:sp>
      <p:sp>
        <p:nvSpPr>
          <p:cNvPr id="138" name="Google Shape;138;p5"/>
          <p:cNvSpPr txBox="1"/>
          <p:nvPr/>
        </p:nvSpPr>
        <p:spPr>
          <a:xfrm>
            <a:off x="1857557" y="1524713"/>
            <a:ext cx="1110762" cy="991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VR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4651163" y="1524713"/>
            <a:ext cx="3364800" cy="991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Unity Game Engine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5"/>
          <p:cNvSpPr txBox="1"/>
          <p:nvPr/>
        </p:nvSpPr>
        <p:spPr>
          <a:xfrm>
            <a:off x="8673278" y="1524713"/>
            <a:ext cx="3364800" cy="991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 Learning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5" descr="A black and white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8730" y="2364247"/>
            <a:ext cx="4078043" cy="244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5" descr="A black and white image of a computer chip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15963" y="2484507"/>
            <a:ext cx="4179086" cy="2326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7714" y="1836046"/>
            <a:ext cx="3364800" cy="3503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182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6"/>
          <p:cNvSpPr txBox="1">
            <a:spLocks noGrp="1"/>
          </p:cNvSpPr>
          <p:nvPr>
            <p:ph type="subTitle" idx="1"/>
          </p:nvPr>
        </p:nvSpPr>
        <p:spPr>
          <a:xfrm>
            <a:off x="1711570" y="132007"/>
            <a:ext cx="9144000" cy="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sp>
        <p:nvSpPr>
          <p:cNvPr id="150" name="Google Shape;150;p6"/>
          <p:cNvSpPr txBox="1"/>
          <p:nvPr/>
        </p:nvSpPr>
        <p:spPr>
          <a:xfrm>
            <a:off x="1462500" y="51599"/>
            <a:ext cx="9267000" cy="653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Gameplay overview</a:t>
            </a:r>
            <a:endParaRPr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Google Shape;151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12923" y="3763802"/>
            <a:ext cx="2459606" cy="2715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6" descr="A cartoon character of a goblin holding a sword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68601" y="3763801"/>
            <a:ext cx="1943553" cy="261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6" descr="A green creature holding a drum and hammer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749968" y="3763801"/>
            <a:ext cx="1756221" cy="261464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6"/>
          <p:cNvSpPr txBox="1"/>
          <p:nvPr/>
        </p:nvSpPr>
        <p:spPr>
          <a:xfrm>
            <a:off x="1096712" y="773879"/>
            <a:ext cx="9961147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main idea of the game is to survive a certain number of waves of enemies.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Players have a </a:t>
            </a:r>
            <a:r>
              <a:rPr lang="en-GB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spellbook</a:t>
            </a: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a wand.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Players must cast spells to defend themselves and attack their enemies.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endParaRPr lang="en-IL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different types of enemies, such as :</a:t>
            </a:r>
            <a:endParaRPr lang="en-GB" sz="1800" dirty="0"/>
          </a:p>
          <a:p>
            <a:pPr marL="45720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-GB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elee(moving towards the player)</a:t>
            </a:r>
            <a:r>
              <a:rPr lang="en-GB" sz="1800" dirty="0"/>
              <a:t>, </a:t>
            </a: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-GB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anged(bow with arrows)</a:t>
            </a:r>
            <a:r>
              <a:rPr lang="en-GB" sz="1800" dirty="0"/>
              <a:t>, </a:t>
            </a:r>
            <a:r>
              <a:rPr lang="en-GB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Spawners(spawning </a:t>
            </a: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enemies).</a:t>
            </a:r>
            <a:endParaRPr lang="en-GB" sz="1800" dirty="0"/>
          </a:p>
        </p:txBody>
      </p:sp>
      <p:pic>
        <p:nvPicPr>
          <p:cNvPr id="155" name="Google Shape;155;p6" descr="Spell Book And Wand PNG Stock | Book clip art, Spell book, Halloween spell  book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272666" y="273263"/>
            <a:ext cx="2919334" cy="214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 txBox="1">
            <a:spLocks noGrp="1"/>
          </p:cNvSpPr>
          <p:nvPr>
            <p:ph type="subTitle" idx="1"/>
          </p:nvPr>
        </p:nvSpPr>
        <p:spPr>
          <a:xfrm>
            <a:off x="1711570" y="132007"/>
            <a:ext cx="9144000" cy="65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sp>
        <p:nvSpPr>
          <p:cNvPr id="162" name="Google Shape;162;p7"/>
          <p:cNvSpPr txBox="1"/>
          <p:nvPr/>
        </p:nvSpPr>
        <p:spPr>
          <a:xfrm>
            <a:off x="838200" y="132007"/>
            <a:ext cx="10515600" cy="865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spells will be captured?</a:t>
            </a:r>
            <a:endParaRPr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15543" y="1331511"/>
            <a:ext cx="7388888" cy="415488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sp>
        <p:nvSpPr>
          <p:cNvPr id="164" name="Google Shape;164;p7"/>
          <p:cNvSpPr/>
          <p:nvPr/>
        </p:nvSpPr>
        <p:spPr>
          <a:xfrm>
            <a:off x="8860970" y="1688123"/>
            <a:ext cx="2492829" cy="2878993"/>
          </a:xfrm>
          <a:prstGeom prst="cube">
            <a:avLst>
              <a:gd name="adj" fmla="val 5528"/>
            </a:avLst>
          </a:prstGeom>
          <a:noFill/>
          <a:ln w="5715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 txBox="1"/>
          <p:nvPr/>
        </p:nvSpPr>
        <p:spPr>
          <a:xfrm>
            <a:off x="42258" y="1839761"/>
            <a:ext cx="4573285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presses a button then start drawing.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lang="en-GB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lang="en-GB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game creates a dynamically 3D square.</a:t>
            </a:r>
          </a:p>
          <a:p>
            <a:pPr>
              <a:buClr>
                <a:schemeClr val="dk1"/>
              </a:buClr>
              <a:buSzPts val="1800"/>
            </a:pPr>
            <a:endParaRPr lang="en-GB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Clr>
                <a:schemeClr val="dk1"/>
              </a:buClr>
              <a:buSzPts val="1800"/>
              <a:buFont typeface="Arial"/>
              <a:buChar char="•"/>
            </a:pPr>
            <a:endParaRPr lang="en-GB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Adjusting the size to fit the drawing.</a:t>
            </a:r>
          </a:p>
          <a:p>
            <a:pPr>
              <a:buClr>
                <a:schemeClr val="dk1"/>
              </a:buClr>
              <a:buSzPts val="1800"/>
            </a:pPr>
            <a:endParaRPr lang="en-GB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Clr>
                <a:schemeClr val="dk1"/>
              </a:buClr>
              <a:buSzPts val="1800"/>
              <a:buFont typeface="Arial"/>
              <a:buChar char="•"/>
            </a:pPr>
            <a:endParaRPr lang="en-GB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buClr>
                <a:schemeClr val="dk1"/>
              </a:buClr>
              <a:buSzPts val="1800"/>
              <a:buFont typeface="Arial"/>
              <a:buChar char="•"/>
            </a:pPr>
            <a:r>
              <a:rPr lang="en-GB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Drawing is projected to 2D.</a:t>
            </a:r>
          </a:p>
          <a:p>
            <a:pPr marL="285750" indent="-285750">
              <a:buClr>
                <a:schemeClr val="dk1"/>
              </a:buClr>
              <a:buSzPts val="1800"/>
              <a:buFont typeface="Arial"/>
              <a:buChar char="•"/>
            </a:pPr>
            <a:endParaRPr lang="en-GB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endParaRPr lang="en-GB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8"/>
          <p:cNvSpPr txBox="1">
            <a:spLocks noGrp="1"/>
          </p:cNvSpPr>
          <p:nvPr>
            <p:ph type="title"/>
          </p:nvPr>
        </p:nvSpPr>
        <p:spPr>
          <a:xfrm>
            <a:off x="3173418" y="528665"/>
            <a:ext cx="5845164" cy="678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3600" dirty="0"/>
              <a:t>Convolutional Neural Network</a:t>
            </a:r>
          </a:p>
        </p:txBody>
      </p:sp>
      <p:pic>
        <p:nvPicPr>
          <p:cNvPr id="175" name="Google Shape;175;p8" descr="A green star with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0276" y="2535911"/>
            <a:ext cx="1655699" cy="15460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8"/>
          <p:cNvSpPr/>
          <p:nvPr/>
        </p:nvSpPr>
        <p:spPr>
          <a:xfrm rot="-5400000">
            <a:off x="1962890" y="3128144"/>
            <a:ext cx="412200" cy="601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2F491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8"/>
          <p:cNvSpPr/>
          <p:nvPr/>
        </p:nvSpPr>
        <p:spPr>
          <a:xfrm rot="-5400000">
            <a:off x="9840478" y="3128144"/>
            <a:ext cx="412200" cy="601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2F491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8" descr="A black background with several blades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559124" y="2776123"/>
            <a:ext cx="1346475" cy="130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8"/>
          <p:cNvSpPr txBox="1">
            <a:spLocks noGrp="1"/>
          </p:cNvSpPr>
          <p:nvPr>
            <p:ph type="title"/>
          </p:nvPr>
        </p:nvSpPr>
        <p:spPr>
          <a:xfrm>
            <a:off x="208161" y="2097523"/>
            <a:ext cx="16557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1800" dirty="0"/>
              <a:t>sample input</a:t>
            </a:r>
            <a:endParaRPr sz="1800" dirty="0"/>
          </a:p>
        </p:txBody>
      </p:sp>
      <p:pic>
        <p:nvPicPr>
          <p:cNvPr id="180" name="Google Shape;180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98522" y="1735926"/>
            <a:ext cx="6818524" cy="338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9"/>
          <p:cNvSpPr txBox="1">
            <a:spLocks noGrp="1"/>
          </p:cNvSpPr>
          <p:nvPr>
            <p:ph type="title"/>
          </p:nvPr>
        </p:nvSpPr>
        <p:spPr>
          <a:xfrm>
            <a:off x="189099" y="215732"/>
            <a:ext cx="2154481" cy="1060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dirty="0"/>
              <a:t>Example 1</a:t>
            </a:r>
            <a:endParaRPr sz="3600" dirty="0"/>
          </a:p>
        </p:txBody>
      </p:sp>
      <p:sp>
        <p:nvSpPr>
          <p:cNvPr id="187" name="Google Shape;187;p9"/>
          <p:cNvSpPr txBox="1"/>
          <p:nvPr/>
        </p:nvSpPr>
        <p:spPr>
          <a:xfrm>
            <a:off x="867094" y="1256476"/>
            <a:ext cx="1131275" cy="979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1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9"/>
          <p:cNvSpPr txBox="1"/>
          <p:nvPr/>
        </p:nvSpPr>
        <p:spPr>
          <a:xfrm>
            <a:off x="3732766" y="1247714"/>
            <a:ext cx="1131275" cy="979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2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9"/>
          <p:cNvSpPr txBox="1"/>
          <p:nvPr/>
        </p:nvSpPr>
        <p:spPr>
          <a:xfrm>
            <a:off x="6450687" y="1247714"/>
            <a:ext cx="1131275" cy="979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3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9"/>
          <p:cNvSpPr txBox="1"/>
          <p:nvPr/>
        </p:nvSpPr>
        <p:spPr>
          <a:xfrm>
            <a:off x="9671539" y="1247714"/>
            <a:ext cx="1131275" cy="979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4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p9" descr="A green star with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21162" y="1858673"/>
            <a:ext cx="2154481" cy="1645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9" descr="A green star with black background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379899" y="1834041"/>
            <a:ext cx="2771996" cy="211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9" descr="A green star with a black background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870140" y="1939878"/>
            <a:ext cx="2271975" cy="1735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9" descr="A green star drawn on a black background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722662" y="2012376"/>
            <a:ext cx="2463239" cy="188130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9"/>
          <p:cNvSpPr/>
          <p:nvPr/>
        </p:nvSpPr>
        <p:spPr>
          <a:xfrm rot="-5400000">
            <a:off x="409945" y="1888567"/>
            <a:ext cx="1881308" cy="2154481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9" descr="A black background with several blades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223318" y="5215927"/>
            <a:ext cx="1411136" cy="128542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95;p9">
            <a:extLst>
              <a:ext uri="{FF2B5EF4-FFF2-40B4-BE49-F238E27FC236}">
                <a16:creationId xmlns:a16="http://schemas.microsoft.com/office/drawing/2014/main" id="{83244513-FDF9-EE0F-1B69-14BC90FEF9DF}"/>
              </a:ext>
            </a:extLst>
          </p:cNvPr>
          <p:cNvSpPr/>
          <p:nvPr/>
        </p:nvSpPr>
        <p:spPr>
          <a:xfrm rot="-5400000">
            <a:off x="3291494" y="1875790"/>
            <a:ext cx="1881308" cy="2154481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95;p9">
            <a:extLst>
              <a:ext uri="{FF2B5EF4-FFF2-40B4-BE49-F238E27FC236}">
                <a16:creationId xmlns:a16="http://schemas.microsoft.com/office/drawing/2014/main" id="{FC7A0AA2-A6E7-694B-2145-3115F84A387C}"/>
              </a:ext>
            </a:extLst>
          </p:cNvPr>
          <p:cNvSpPr/>
          <p:nvPr/>
        </p:nvSpPr>
        <p:spPr>
          <a:xfrm rot="-5400000">
            <a:off x="6065473" y="1875790"/>
            <a:ext cx="1881308" cy="2154481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95;p9">
            <a:extLst>
              <a:ext uri="{FF2B5EF4-FFF2-40B4-BE49-F238E27FC236}">
                <a16:creationId xmlns:a16="http://schemas.microsoft.com/office/drawing/2014/main" id="{4BF28665-41E3-2ED8-6FD0-CA14CC9B6BED}"/>
              </a:ext>
            </a:extLst>
          </p:cNvPr>
          <p:cNvSpPr/>
          <p:nvPr/>
        </p:nvSpPr>
        <p:spPr>
          <a:xfrm rot="-5400000">
            <a:off x="9090818" y="1811377"/>
            <a:ext cx="1881308" cy="2308862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5A7815B-A5C1-A7B3-1DB7-809E7E0C266C}"/>
              </a:ext>
            </a:extLst>
          </p:cNvPr>
          <p:cNvCxnSpPr>
            <a:cxnSpLocks/>
          </p:cNvCxnSpPr>
          <p:nvPr/>
        </p:nvCxnSpPr>
        <p:spPr>
          <a:xfrm>
            <a:off x="1932878" y="3978960"/>
            <a:ext cx="2559545" cy="15503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86837F9-21C0-AE62-61E0-A4CB34BFDF12}"/>
              </a:ext>
            </a:extLst>
          </p:cNvPr>
          <p:cNvCxnSpPr>
            <a:cxnSpLocks/>
          </p:cNvCxnSpPr>
          <p:nvPr/>
        </p:nvCxnSpPr>
        <p:spPr>
          <a:xfrm>
            <a:off x="4759096" y="3970258"/>
            <a:ext cx="812800" cy="10747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7630470-13CB-E2C4-AF92-847C27F4C9C7}"/>
              </a:ext>
            </a:extLst>
          </p:cNvPr>
          <p:cNvCxnSpPr>
            <a:cxnSpLocks/>
          </p:cNvCxnSpPr>
          <p:nvPr/>
        </p:nvCxnSpPr>
        <p:spPr>
          <a:xfrm flipH="1">
            <a:off x="6274790" y="3990963"/>
            <a:ext cx="431690" cy="9930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05AA46C-7212-6E44-D43B-0D1C96D64E4C}"/>
              </a:ext>
            </a:extLst>
          </p:cNvPr>
          <p:cNvCxnSpPr>
            <a:cxnSpLocks/>
          </p:cNvCxnSpPr>
          <p:nvPr/>
        </p:nvCxnSpPr>
        <p:spPr>
          <a:xfrm flipH="1">
            <a:off x="7134585" y="3990963"/>
            <a:ext cx="2361107" cy="17093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Google Shape;214;p10">
            <a:extLst>
              <a:ext uri="{FF2B5EF4-FFF2-40B4-BE49-F238E27FC236}">
                <a16:creationId xmlns:a16="http://schemas.microsoft.com/office/drawing/2014/main" id="{37DE48A0-2592-7720-E556-8842175D38BD}"/>
              </a:ext>
            </a:extLst>
          </p:cNvPr>
          <p:cNvSpPr txBox="1"/>
          <p:nvPr/>
        </p:nvSpPr>
        <p:spPr>
          <a:xfrm>
            <a:off x="572743" y="3691396"/>
            <a:ext cx="1645511" cy="8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 = 0.942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14;p10">
            <a:extLst>
              <a:ext uri="{FF2B5EF4-FFF2-40B4-BE49-F238E27FC236}">
                <a16:creationId xmlns:a16="http://schemas.microsoft.com/office/drawing/2014/main" id="{B02B60E4-438F-21D8-D057-E3CE0B2A2567}"/>
              </a:ext>
            </a:extLst>
          </p:cNvPr>
          <p:cNvSpPr txBox="1"/>
          <p:nvPr/>
        </p:nvSpPr>
        <p:spPr>
          <a:xfrm>
            <a:off x="3254923" y="3716680"/>
            <a:ext cx="1445376" cy="783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 = 0.975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4;p10">
            <a:extLst>
              <a:ext uri="{FF2B5EF4-FFF2-40B4-BE49-F238E27FC236}">
                <a16:creationId xmlns:a16="http://schemas.microsoft.com/office/drawing/2014/main" id="{DEAD0A02-D923-07EF-1BEA-108C7BDF9515}"/>
              </a:ext>
            </a:extLst>
          </p:cNvPr>
          <p:cNvSpPr txBox="1"/>
          <p:nvPr/>
        </p:nvSpPr>
        <p:spPr>
          <a:xfrm>
            <a:off x="6808071" y="3643863"/>
            <a:ext cx="1645511" cy="8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 = 0.931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14;p10">
            <a:extLst>
              <a:ext uri="{FF2B5EF4-FFF2-40B4-BE49-F238E27FC236}">
                <a16:creationId xmlns:a16="http://schemas.microsoft.com/office/drawing/2014/main" id="{54777C2A-4EE8-224B-0923-137BAD0750F1}"/>
              </a:ext>
            </a:extLst>
          </p:cNvPr>
          <p:cNvSpPr txBox="1"/>
          <p:nvPr/>
        </p:nvSpPr>
        <p:spPr>
          <a:xfrm>
            <a:off x="9709938" y="3675108"/>
            <a:ext cx="1645511" cy="85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 = 0.895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1239</TotalTime>
  <Words>944</Words>
  <Application>Microsoft Office PowerPoint</Application>
  <PresentationFormat>Widescreen</PresentationFormat>
  <Paragraphs>157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Söhne</vt:lpstr>
      <vt:lpstr>Times New Roman</vt:lpstr>
      <vt:lpstr>Office Theme</vt:lpstr>
      <vt:lpstr> Spell Runner - Wizard VR</vt:lpstr>
      <vt:lpstr>Market supply </vt:lpstr>
      <vt:lpstr>What we offer</vt:lpstr>
      <vt:lpstr>Background</vt:lpstr>
      <vt:lpstr>Technologies used </vt:lpstr>
      <vt:lpstr>PowerPoint Presentation</vt:lpstr>
      <vt:lpstr>PowerPoint Presentation</vt:lpstr>
      <vt:lpstr>Convolutional Neural Network</vt:lpstr>
      <vt:lpstr>Example 1</vt:lpstr>
      <vt:lpstr>Example 2</vt:lpstr>
      <vt:lpstr>Process and Product  </vt:lpstr>
      <vt:lpstr>PowerPoint Presentation</vt:lpstr>
      <vt:lpstr>Requirements </vt:lpstr>
      <vt:lpstr>Architecture overview  </vt:lpstr>
      <vt:lpstr>PowerPoint Presentation</vt:lpstr>
      <vt:lpstr>Screens and Flow  </vt:lpstr>
      <vt:lpstr>PowerPoint Presentation</vt:lpstr>
      <vt:lpstr>PowerPoint Presentation</vt:lpstr>
      <vt:lpstr>PowerPoint Presentation</vt:lpstr>
      <vt:lpstr>PowerPoint Presentation</vt:lpstr>
      <vt:lpstr>Activity Diagram  </vt:lpstr>
      <vt:lpstr>PowerPoint Presentation</vt:lpstr>
      <vt:lpstr>PowerPoint Presentation</vt:lpstr>
      <vt:lpstr>Criteria for success  </vt:lpstr>
      <vt:lpstr>THANK YOU!</vt:lpstr>
      <vt:lpstr>REFRENCES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Spell Runner - Wizard VR</dc:title>
  <dc:creator>Habib Ibrahim</dc:creator>
  <cp:lastModifiedBy>m 0</cp:lastModifiedBy>
  <cp:revision>25</cp:revision>
  <dcterms:created xsi:type="dcterms:W3CDTF">2024-04-23T20:27:51Z</dcterms:created>
  <dcterms:modified xsi:type="dcterms:W3CDTF">2024-05-14T13:14:42Z</dcterms:modified>
</cp:coreProperties>
</file>